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notesSlides/notesSlide11.xml" ContentType="application/vnd.openxmlformats-officedocument.presentationml.notesSlide+xml"/>
  <Override PartName="/ppt/charts/chart2.xml" ContentType="application/vnd.openxmlformats-officedocument.drawingml.chart+xml"/>
  <Override PartName="/ppt/notesSlides/notesSlide12.xml" ContentType="application/vnd.openxmlformats-officedocument.presentationml.notesSlide+xml"/>
  <Override PartName="/ppt/charts/chart3.xml" ContentType="application/vnd.openxmlformats-officedocument.drawingml.chart+xml"/>
  <Override PartName="/ppt/notesSlides/notesSlide13.xml" ContentType="application/vnd.openxmlformats-officedocument.presentationml.notesSlide+xml"/>
  <Override PartName="/ppt/charts/chart4.xml" ContentType="application/vnd.openxmlformats-officedocument.drawingml.chart+xml"/>
  <Override PartName="/ppt/notesSlides/notesSlide14.xml" ContentType="application/vnd.openxmlformats-officedocument.presentationml.notesSlide+xml"/>
  <Override PartName="/ppt/charts/chart5.xml" ContentType="application/vnd.openxmlformats-officedocument.drawingml.chart+xml"/>
  <Override PartName="/ppt/notesSlides/notesSlide15.xml" ContentType="application/vnd.openxmlformats-officedocument.presentationml.notesSlide+xml"/>
  <Override PartName="/ppt/charts/chart6.xml" ContentType="application/vnd.openxmlformats-officedocument.drawingml.chart+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7.xml" ContentType="application/vnd.openxmlformats-officedocument.drawingml.chart+xml"/>
  <Override PartName="/ppt/drawings/drawing1.xml" ContentType="application/vnd.openxmlformats-officedocument.drawingml.chartshapes+xml"/>
  <Override PartName="/ppt/notesSlides/notesSlide18.xml" ContentType="application/vnd.openxmlformats-officedocument.presentationml.notesSlide+xml"/>
  <Override PartName="/ppt/charts/chart8.xml" ContentType="application/vnd.openxmlformats-officedocument.drawingml.chart+xml"/>
  <Override PartName="/ppt/drawings/drawing2.xml" ContentType="application/vnd.openxmlformats-officedocument.drawingml.chartshapes+xml"/>
  <Override PartName="/ppt/notesSlides/notesSlide19.xml" ContentType="application/vnd.openxmlformats-officedocument.presentationml.notesSlide+xml"/>
  <Override PartName="/ppt/charts/chart9.xml" ContentType="application/vnd.openxmlformats-officedocument.drawingml.chart+xml"/>
  <Override PartName="/ppt/drawings/drawing3.xml" ContentType="application/vnd.openxmlformats-officedocument.drawingml.chartshapes+xml"/>
  <Override PartName="/ppt/notesSlides/notesSlide20.xml" ContentType="application/vnd.openxmlformats-officedocument.presentationml.notesSlide+xml"/>
  <Override PartName="/ppt/charts/chart10.xml" ContentType="application/vnd.openxmlformats-officedocument.drawingml.chart+xml"/>
  <Override PartName="/ppt/drawings/drawing4.xml" ContentType="application/vnd.openxmlformats-officedocument.drawingml.chartshapes+xml"/>
  <Override PartName="/ppt/notesSlides/notesSlide21.xml" ContentType="application/vnd.openxmlformats-officedocument.presentationml.notesSlide+xml"/>
  <Override PartName="/ppt/charts/chart11.xml" ContentType="application/vnd.openxmlformats-officedocument.drawingml.chart+xml"/>
  <Override PartName="/ppt/notesSlides/notesSlide22.xml" ContentType="application/vnd.openxmlformats-officedocument.presentationml.notesSlide+xml"/>
  <Override PartName="/ppt/charts/chart1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howSpecialPlsOnTitleSld="0" strictFirstAndLastChars="0" embedTrueTypeFonts="1" autoCompressPictures="0">
  <p:sldMasterIdLst>
    <p:sldMasterId id="2147483648" r:id="rId1"/>
    <p:sldMasterId id="2147483649" r:id="rId2"/>
  </p:sldMasterIdLst>
  <p:notesMasterIdLst>
    <p:notesMasterId r:id="rId47"/>
  </p:notesMasterIdLst>
  <p:handoutMasterIdLst>
    <p:handoutMasterId r:id="rId48"/>
  </p:handoutMasterIdLst>
  <p:sldIdLst>
    <p:sldId id="387" r:id="rId3"/>
    <p:sldId id="406" r:id="rId4"/>
    <p:sldId id="437" r:id="rId5"/>
    <p:sldId id="439" r:id="rId6"/>
    <p:sldId id="408" r:id="rId7"/>
    <p:sldId id="411" r:id="rId8"/>
    <p:sldId id="413" r:id="rId9"/>
    <p:sldId id="409" r:id="rId10"/>
    <p:sldId id="420" r:id="rId11"/>
    <p:sldId id="407" r:id="rId12"/>
    <p:sldId id="410" r:id="rId13"/>
    <p:sldId id="412" r:id="rId14"/>
    <p:sldId id="421" r:id="rId15"/>
    <p:sldId id="422" r:id="rId16"/>
    <p:sldId id="423" r:id="rId17"/>
    <p:sldId id="425" r:id="rId18"/>
    <p:sldId id="424" r:id="rId19"/>
    <p:sldId id="426" r:id="rId20"/>
    <p:sldId id="402" r:id="rId21"/>
    <p:sldId id="429" r:id="rId22"/>
    <p:sldId id="396" r:id="rId23"/>
    <p:sldId id="390" r:id="rId24"/>
    <p:sldId id="434" r:id="rId25"/>
    <p:sldId id="391" r:id="rId26"/>
    <p:sldId id="394" r:id="rId27"/>
    <p:sldId id="393" r:id="rId28"/>
    <p:sldId id="397" r:id="rId29"/>
    <p:sldId id="435" r:id="rId30"/>
    <p:sldId id="436" r:id="rId31"/>
    <p:sldId id="403" r:id="rId32"/>
    <p:sldId id="430" r:id="rId33"/>
    <p:sldId id="405" r:id="rId34"/>
    <p:sldId id="414" r:id="rId35"/>
    <p:sldId id="415" r:id="rId36"/>
    <p:sldId id="416" r:id="rId37"/>
    <p:sldId id="417" r:id="rId38"/>
    <p:sldId id="418" r:id="rId39"/>
    <p:sldId id="419" r:id="rId40"/>
    <p:sldId id="404" r:id="rId41"/>
    <p:sldId id="427" r:id="rId42"/>
    <p:sldId id="432" r:id="rId43"/>
    <p:sldId id="433" r:id="rId44"/>
    <p:sldId id="401" r:id="rId45"/>
    <p:sldId id="428" r:id="rId46"/>
  </p:sldIdLst>
  <p:sldSz cx="24384000" cy="13716000"/>
  <p:notesSz cx="6858000" cy="9144000"/>
  <p:embeddedFontLst>
    <p:embeddedFont>
      <p:font typeface="Adhesive Nr. Seven Banners" pitchFamily="2" charset="0"/>
      <p:regular r:id="rId49"/>
    </p:embeddedFont>
    <p:embeddedFont>
      <p:font typeface="FontAwesome" pitchFamily="2" charset="0"/>
      <p:regular r:id="rId50"/>
    </p:embeddedFont>
    <p:embeddedFont>
      <p:font typeface="Veneer extras" panose="02000806000000000000" pitchFamily="50" charset="0"/>
      <p:regular r:id="rId51"/>
    </p:embeddedFont>
    <p:embeddedFont>
      <p:font typeface="Consolas" panose="020B0609020204030204" pitchFamily="49" charset="0"/>
      <p:regular r:id="rId52"/>
      <p:bold r:id="rId53"/>
      <p:italic r:id="rId54"/>
      <p:boldItalic r:id="rId55"/>
    </p:embeddedFont>
    <p:embeddedFont>
      <p:font typeface="Heavyweight" panose="00000400000000000000" pitchFamily="2" charset="0"/>
      <p:regular r:id="rId56"/>
    </p:embeddedFont>
    <p:embeddedFont>
      <p:font typeface="nevis Bold" panose="02000800000000000000" pitchFamily="2" charset="0"/>
      <p:bold r:id="rId57"/>
    </p:embeddedFont>
    <p:embeddedFont>
      <p:font typeface="Web Symbols" pitchFamily="50" charset="0"/>
      <p:regular r:id="rId58"/>
    </p:embeddedFont>
    <p:embeddedFont>
      <p:font typeface="Cambria Math" panose="02040503050406030204" pitchFamily="18" charset="0"/>
      <p:regular r:id="rId59"/>
    </p:embeddedFont>
    <p:embeddedFont>
      <p:font typeface="Calibri" panose="020F0502020204030204" pitchFamily="34" charset="0"/>
      <p:regular r:id="rId60"/>
      <p:bold r:id="rId61"/>
      <p:italic r:id="rId62"/>
      <p:boldItalic r:id="rId63"/>
    </p:embeddedFont>
    <p:embeddedFont>
      <p:font typeface="Roboto" panose="02000000000000000000" pitchFamily="2" charset="0"/>
      <p:regular r:id="rId64"/>
    </p:embeddedFont>
    <p:embeddedFont>
      <p:font typeface="Entypo" pitchFamily="50" charset="0"/>
      <p:regular r:id="rId65"/>
    </p:embeddedFont>
    <p:embeddedFont>
      <p:font typeface="Nevis" panose="02000800000000000000" pitchFamily="2" charset="0"/>
      <p:bold r:id="rId66"/>
    </p:embeddedFont>
    <p:embeddedFont>
      <p:font typeface="Daniel Black" pitchFamily="50" charset="0"/>
      <p:bold r:id="rId67"/>
    </p:embeddedFont>
    <p:embeddedFont>
      <p:font typeface="Veneer extras" panose="02000806000000000000" pitchFamily="50" charset="0"/>
      <p:regular r:id="rId51"/>
    </p:embeddedFont>
  </p:embeddedFontLst>
  <p:defaultTextStyle>
    <a:defPPr>
      <a:defRPr lang="en-US"/>
    </a:defPPr>
    <a:lvl1pPr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p:defaultTextStyle>
  <p:extLst>
    <p:ext uri="{EFAFB233-063F-42B5-8137-9DF3F51BA10A}">
      <p15:sldGuideLst xmlns:p15="http://schemas.microsoft.com/office/powerpoint/2012/main">
        <p15:guide id="1" orient="horz" pos="7485">
          <p15:clr>
            <a:srgbClr val="A4A3A4"/>
          </p15:clr>
        </p15:guide>
        <p15:guide id="2" orient="horz" pos="8393">
          <p15:clr>
            <a:srgbClr val="A4A3A4"/>
          </p15:clr>
        </p15:guide>
        <p15:guide id="3" orient="horz" pos="953">
          <p15:clr>
            <a:srgbClr val="A4A3A4"/>
          </p15:clr>
        </p15:guide>
        <p15:guide id="4" orient="horz" pos="1769">
          <p15:clr>
            <a:srgbClr val="A4A3A4"/>
          </p15:clr>
        </p15:guide>
        <p15:guide id="5" orient="horz" pos="414">
          <p15:clr>
            <a:srgbClr val="A4A3A4"/>
          </p15:clr>
        </p15:guide>
        <p15:guide id="6" orient="horz" pos="4405">
          <p15:clr>
            <a:srgbClr val="A4A3A4"/>
          </p15:clr>
        </p15:guide>
        <p15:guide id="7" pos="7680">
          <p15:clr>
            <a:srgbClr val="A4A3A4"/>
          </p15:clr>
        </p15:guide>
        <p15:guide id="8" pos="13880">
          <p15:clr>
            <a:srgbClr val="A4A3A4"/>
          </p15:clr>
        </p15:guide>
        <p15:guide id="9" pos="140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1313"/>
    <a:srgbClr val="252F53"/>
    <a:srgbClr val="FFFFFF"/>
    <a:srgbClr val="525656"/>
    <a:srgbClr val="0A1C6C"/>
    <a:srgbClr val="2C2C2C"/>
    <a:srgbClr val="6AB9C0"/>
    <a:srgbClr val="FFCD6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73" autoAdjust="0"/>
    <p:restoredTop sz="95501" autoAdjust="0"/>
  </p:normalViewPr>
  <p:slideViewPr>
    <p:cSldViewPr showGuides="1">
      <p:cViewPr varScale="1">
        <p:scale>
          <a:sx n="51" d="100"/>
          <a:sy n="51" d="100"/>
        </p:scale>
        <p:origin x="36" y="132"/>
      </p:cViewPr>
      <p:guideLst>
        <p:guide orient="horz" pos="7485"/>
        <p:guide orient="horz" pos="8393"/>
        <p:guide orient="horz" pos="953"/>
        <p:guide orient="horz" pos="1769"/>
        <p:guide orient="horz" pos="414"/>
        <p:guide orient="horz" pos="4405"/>
        <p:guide pos="7680"/>
        <p:guide pos="13880"/>
        <p:guide pos="1406"/>
      </p:guideLst>
    </p:cSldViewPr>
  </p:slideViewPr>
  <p:notesTextViewPr>
    <p:cViewPr>
      <p:scale>
        <a:sx n="100" d="100"/>
        <a:sy n="100" d="100"/>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font" Target="fonts/font15.fntdata"/><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fntdata"/><Relationship Id="rId57" Type="http://schemas.openxmlformats.org/officeDocument/2006/relationships/font" Target="fonts/font9.fntdata"/><Relationship Id="rId61" Type="http://schemas.openxmlformats.org/officeDocument/2006/relationships/font" Target="fonts/font1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handoutMaster" Target="handoutMasters/handout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Series 1</c:v>
                </c:pt>
              </c:strCache>
            </c:strRef>
          </c:tx>
          <c:spPr>
            <a:solidFill>
              <a:schemeClr val="accent1"/>
            </a:solidFill>
            <a:effectLst>
              <a:outerShdw blurRad="152400" dist="101600" dir="2760000" algn="ctr" rotWithShape="0">
                <a:srgbClr val="141313">
                  <a:alpha val="20000"/>
                </a:srgbClr>
              </a:outerShdw>
            </a:effectLst>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val>
            <c:numRef>
              <c:f>Sheet1!$B$2:$B$20</c:f>
              <c:numCache>
                <c:formatCode>General</c:formatCode>
                <c:ptCount val="19"/>
                <c:pt idx="0">
                  <c:v>21</c:v>
                </c:pt>
                <c:pt idx="1">
                  <c:v>17</c:v>
                </c:pt>
                <c:pt idx="2">
                  <c:v>16</c:v>
                </c:pt>
                <c:pt idx="3">
                  <c:v>23</c:v>
                </c:pt>
                <c:pt idx="4">
                  <c:v>0</c:v>
                </c:pt>
                <c:pt idx="5">
                  <c:v>23</c:v>
                </c:pt>
                <c:pt idx="6">
                  <c:v>18</c:v>
                </c:pt>
                <c:pt idx="7">
                  <c:v>3</c:v>
                </c:pt>
                <c:pt idx="8">
                  <c:v>20</c:v>
                </c:pt>
                <c:pt idx="9">
                  <c:v>15</c:v>
                </c:pt>
                <c:pt idx="10">
                  <c:v>23</c:v>
                </c:pt>
                <c:pt idx="11">
                  <c:v>19</c:v>
                </c:pt>
                <c:pt idx="12">
                  <c:v>23</c:v>
                </c:pt>
                <c:pt idx="13">
                  <c:v>1</c:v>
                </c:pt>
                <c:pt idx="14">
                  <c:v>17</c:v>
                </c:pt>
                <c:pt idx="15">
                  <c:v>22</c:v>
                </c:pt>
                <c:pt idx="16">
                  <c:v>2</c:v>
                </c:pt>
                <c:pt idx="17">
                  <c:v>20</c:v>
                </c:pt>
                <c:pt idx="18">
                  <c:v>21</c:v>
                </c:pt>
              </c:numCache>
            </c:numRef>
          </c:val>
        </c:ser>
        <c:dLbls>
          <c:showLegendKey val="0"/>
          <c:showVal val="0"/>
          <c:showCatName val="0"/>
          <c:showSerName val="0"/>
          <c:showPercent val="0"/>
          <c:showBubbleSize val="0"/>
        </c:dLbls>
        <c:gapWidth val="150"/>
        <c:axId val="240763760"/>
        <c:axId val="240761408"/>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Sheet1!$A$2:$A$20</c15:sqref>
                        </c15:formulaRef>
                      </c:ext>
                    </c:extLst>
                    <c:numCache>
                      <c:formatCode>General</c:formatCode>
                      <c:ptCount val="19"/>
                      <c:pt idx="0">
                        <c:v>0</c:v>
                      </c:pt>
                      <c:pt idx="1">
                        <c:v>0</c:v>
                      </c:pt>
                      <c:pt idx="2">
                        <c:v>0</c:v>
                      </c:pt>
                      <c:pt idx="3">
                        <c:v>0</c:v>
                      </c:pt>
                    </c:numCache>
                  </c:numRef>
                </c:val>
              </c15:ser>
            </c15:filteredBarSeries>
          </c:ext>
        </c:extLst>
      </c:barChart>
      <c:catAx>
        <c:axId val="240763760"/>
        <c:scaling>
          <c:orientation val="minMax"/>
        </c:scaling>
        <c:delete val="1"/>
        <c:axPos val="b"/>
        <c:numFmt formatCode="General" sourceLinked="0"/>
        <c:majorTickMark val="out"/>
        <c:minorTickMark val="none"/>
        <c:tickLblPos val="nextTo"/>
        <c:crossAx val="240761408"/>
        <c:crosses val="autoZero"/>
        <c:auto val="1"/>
        <c:lblAlgn val="ctr"/>
        <c:lblOffset val="100"/>
        <c:noMultiLvlLbl val="0"/>
      </c:catAx>
      <c:valAx>
        <c:axId val="240761408"/>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240763760"/>
        <c:crosses val="autoZero"/>
        <c:crossBetween val="between"/>
      </c:valAx>
      <c:spPr>
        <a:effectLst/>
      </c:spPr>
    </c:plotArea>
    <c:plotVisOnly val="1"/>
    <c:dispBlanksAs val="gap"/>
    <c:showDLblsOverMax val="0"/>
  </c:chart>
  <c:txPr>
    <a:bodyPr/>
    <a:lstStyle/>
    <a:p>
      <a:pPr>
        <a:defRPr sz="1800"/>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387445600"/>
        <c:axId val="387445208"/>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387445600"/>
        <c:scaling>
          <c:orientation val="minMax"/>
        </c:scaling>
        <c:delete val="1"/>
        <c:axPos val="b"/>
        <c:numFmt formatCode="General" sourceLinked="0"/>
        <c:majorTickMark val="in"/>
        <c:minorTickMark val="none"/>
        <c:tickLblPos val="nextTo"/>
        <c:crossAx val="387445208"/>
        <c:crosses val="autoZero"/>
        <c:auto val="1"/>
        <c:lblAlgn val="ctr"/>
        <c:lblOffset val="100"/>
        <c:tickLblSkip val="1"/>
        <c:tickMarkSkip val="1"/>
        <c:noMultiLvlLbl val="0"/>
      </c:catAx>
      <c:valAx>
        <c:axId val="387445208"/>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87445600"/>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userShapes r:id="rId2"/>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387447560"/>
        <c:axId val="240766504"/>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387447560"/>
        <c:scaling>
          <c:orientation val="minMax"/>
        </c:scaling>
        <c:delete val="1"/>
        <c:axPos val="b"/>
        <c:numFmt formatCode="General" sourceLinked="0"/>
        <c:majorTickMark val="in"/>
        <c:minorTickMark val="none"/>
        <c:tickLblPos val="nextTo"/>
        <c:crossAx val="240766504"/>
        <c:crosses val="autoZero"/>
        <c:auto val="1"/>
        <c:lblAlgn val="ctr"/>
        <c:lblOffset val="100"/>
        <c:tickLblSkip val="1"/>
        <c:tickMarkSkip val="1"/>
        <c:noMultiLvlLbl val="0"/>
      </c:catAx>
      <c:valAx>
        <c:axId val="240766504"/>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87447560"/>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387304680"/>
        <c:axId val="387451480"/>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387304680"/>
        <c:scaling>
          <c:orientation val="minMax"/>
        </c:scaling>
        <c:delete val="1"/>
        <c:axPos val="b"/>
        <c:numFmt formatCode="General" sourceLinked="0"/>
        <c:majorTickMark val="in"/>
        <c:minorTickMark val="none"/>
        <c:tickLblPos val="nextTo"/>
        <c:crossAx val="387451480"/>
        <c:crosses val="autoZero"/>
        <c:auto val="1"/>
        <c:lblAlgn val="ctr"/>
        <c:lblOffset val="100"/>
        <c:tickLblSkip val="1"/>
        <c:tickMarkSkip val="1"/>
        <c:noMultiLvlLbl val="0"/>
      </c:catAx>
      <c:valAx>
        <c:axId val="387451480"/>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87304680"/>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Series 1</c:v>
                </c:pt>
              </c:strCache>
            </c:strRef>
          </c:tx>
          <c:spPr>
            <a:solidFill>
              <a:schemeClr val="accent1"/>
            </a:solidFill>
            <a:effectLst>
              <a:outerShdw blurRad="152400" dist="101600" dir="2760000" algn="ctr" rotWithShape="0">
                <a:srgbClr val="141313">
                  <a:alpha val="20000"/>
                </a:srgbClr>
              </a:outerShdw>
            </a:effectLst>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val>
            <c:numRef>
              <c:f>Sheet1!$B$2:$B$20</c:f>
              <c:numCache>
                <c:formatCode>General</c:formatCode>
                <c:ptCount val="19"/>
                <c:pt idx="0">
                  <c:v>21</c:v>
                </c:pt>
                <c:pt idx="1">
                  <c:v>17</c:v>
                </c:pt>
                <c:pt idx="2">
                  <c:v>16</c:v>
                </c:pt>
                <c:pt idx="3">
                  <c:v>23</c:v>
                </c:pt>
                <c:pt idx="4">
                  <c:v>0</c:v>
                </c:pt>
                <c:pt idx="5">
                  <c:v>23</c:v>
                </c:pt>
                <c:pt idx="6">
                  <c:v>18</c:v>
                </c:pt>
                <c:pt idx="7">
                  <c:v>3</c:v>
                </c:pt>
                <c:pt idx="8">
                  <c:v>20</c:v>
                </c:pt>
                <c:pt idx="9">
                  <c:v>15</c:v>
                </c:pt>
                <c:pt idx="10">
                  <c:v>23</c:v>
                </c:pt>
                <c:pt idx="11">
                  <c:v>19</c:v>
                </c:pt>
                <c:pt idx="12">
                  <c:v>23</c:v>
                </c:pt>
                <c:pt idx="13">
                  <c:v>1</c:v>
                </c:pt>
                <c:pt idx="14">
                  <c:v>17</c:v>
                </c:pt>
                <c:pt idx="15">
                  <c:v>22</c:v>
                </c:pt>
                <c:pt idx="16">
                  <c:v>2</c:v>
                </c:pt>
                <c:pt idx="17">
                  <c:v>20</c:v>
                </c:pt>
                <c:pt idx="18">
                  <c:v>21</c:v>
                </c:pt>
              </c:numCache>
            </c:numRef>
          </c:val>
        </c:ser>
        <c:dLbls>
          <c:showLegendKey val="0"/>
          <c:showVal val="0"/>
          <c:showCatName val="0"/>
          <c:showSerName val="0"/>
          <c:showPercent val="0"/>
          <c:showBubbleSize val="0"/>
        </c:dLbls>
        <c:gapWidth val="150"/>
        <c:axId val="240766112"/>
        <c:axId val="240760232"/>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Sheet1!$A$2:$A$20</c15:sqref>
                        </c15:formulaRef>
                      </c:ext>
                    </c:extLst>
                    <c:numCache>
                      <c:formatCode>General</c:formatCode>
                      <c:ptCount val="19"/>
                      <c:pt idx="0">
                        <c:v>0</c:v>
                      </c:pt>
                      <c:pt idx="1">
                        <c:v>0</c:v>
                      </c:pt>
                      <c:pt idx="2">
                        <c:v>0</c:v>
                      </c:pt>
                      <c:pt idx="3">
                        <c:v>0</c:v>
                      </c:pt>
                    </c:numCache>
                  </c:numRef>
                </c:val>
              </c15:ser>
            </c15:filteredBarSeries>
          </c:ext>
        </c:extLst>
      </c:barChart>
      <c:catAx>
        <c:axId val="240766112"/>
        <c:scaling>
          <c:orientation val="minMax"/>
        </c:scaling>
        <c:delete val="1"/>
        <c:axPos val="b"/>
        <c:numFmt formatCode="General" sourceLinked="0"/>
        <c:majorTickMark val="out"/>
        <c:minorTickMark val="none"/>
        <c:tickLblPos val="nextTo"/>
        <c:crossAx val="240760232"/>
        <c:crosses val="autoZero"/>
        <c:auto val="1"/>
        <c:lblAlgn val="ctr"/>
        <c:lblOffset val="100"/>
        <c:noMultiLvlLbl val="0"/>
      </c:catAx>
      <c:valAx>
        <c:axId val="240760232"/>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240766112"/>
        <c:crosses val="autoZero"/>
        <c:crossBetween val="between"/>
      </c:valAx>
      <c:spPr>
        <a:effectLst/>
      </c:spPr>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Series 1</c:v>
                </c:pt>
              </c:strCache>
            </c:strRef>
          </c:tx>
          <c:spPr>
            <a:solidFill>
              <a:schemeClr val="accent1"/>
            </a:solidFill>
            <a:effectLst>
              <a:outerShdw blurRad="152400" dist="101600" dir="2760000" algn="ctr" rotWithShape="0">
                <a:srgbClr val="141313">
                  <a:alpha val="20000"/>
                </a:srgbClr>
              </a:outerShdw>
            </a:effectLst>
          </c:spPr>
          <c:invertIfNegative val="0"/>
          <c:dPt>
            <c:idx val="9"/>
            <c:invertIfNegative val="0"/>
            <c:bubble3D val="0"/>
            <c:spPr>
              <a:solidFill>
                <a:schemeClr val="accent1"/>
              </a:solidFill>
              <a:ln w="63500">
                <a:noFill/>
              </a:ln>
              <a:effectLst>
                <a:outerShdw blurRad="152400" dist="101600" dir="2760000" algn="ctr" rotWithShape="0">
                  <a:srgbClr val="141313">
                    <a:alpha val="20000"/>
                  </a:srgbClr>
                </a:outerShdw>
              </a:effectLst>
            </c:spPr>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val>
            <c:numRef>
              <c:f>Sheet1!$B$2:$B$20</c:f>
              <c:numCache>
                <c:formatCode>General</c:formatCode>
                <c:ptCount val="19"/>
                <c:pt idx="0">
                  <c:v>0</c:v>
                </c:pt>
                <c:pt idx="1">
                  <c:v>1</c:v>
                </c:pt>
                <c:pt idx="2">
                  <c:v>2</c:v>
                </c:pt>
                <c:pt idx="3">
                  <c:v>3</c:v>
                </c:pt>
                <c:pt idx="4">
                  <c:v>15</c:v>
                </c:pt>
                <c:pt idx="5">
                  <c:v>16</c:v>
                </c:pt>
                <c:pt idx="6">
                  <c:v>17</c:v>
                </c:pt>
                <c:pt idx="7">
                  <c:v>17</c:v>
                </c:pt>
                <c:pt idx="8">
                  <c:v>18</c:v>
                </c:pt>
                <c:pt idx="9">
                  <c:v>19</c:v>
                </c:pt>
                <c:pt idx="10">
                  <c:v>20</c:v>
                </c:pt>
                <c:pt idx="11">
                  <c:v>20</c:v>
                </c:pt>
                <c:pt idx="12">
                  <c:v>21</c:v>
                </c:pt>
                <c:pt idx="13">
                  <c:v>21</c:v>
                </c:pt>
                <c:pt idx="14">
                  <c:v>22</c:v>
                </c:pt>
                <c:pt idx="15">
                  <c:v>23</c:v>
                </c:pt>
                <c:pt idx="16">
                  <c:v>23</c:v>
                </c:pt>
                <c:pt idx="17">
                  <c:v>23</c:v>
                </c:pt>
                <c:pt idx="18">
                  <c:v>23</c:v>
                </c:pt>
              </c:numCache>
            </c:numRef>
          </c:val>
        </c:ser>
        <c:dLbls>
          <c:showLegendKey val="0"/>
          <c:showVal val="0"/>
          <c:showCatName val="0"/>
          <c:showSerName val="0"/>
          <c:showPercent val="0"/>
          <c:showBubbleSize val="0"/>
        </c:dLbls>
        <c:gapWidth val="150"/>
        <c:axId val="387452656"/>
        <c:axId val="387447952"/>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Sheet1!$A$2:$A$20</c15:sqref>
                        </c15:formulaRef>
                      </c:ext>
                    </c:extLst>
                    <c:numCache>
                      <c:formatCode>General</c:formatCode>
                      <c:ptCount val="19"/>
                      <c:pt idx="0">
                        <c:v>0</c:v>
                      </c:pt>
                      <c:pt idx="1">
                        <c:v>0</c:v>
                      </c:pt>
                      <c:pt idx="2">
                        <c:v>0</c:v>
                      </c:pt>
                      <c:pt idx="3">
                        <c:v>0</c:v>
                      </c:pt>
                    </c:numCache>
                  </c:numRef>
                </c:val>
              </c15:ser>
            </c15:filteredBarSeries>
          </c:ext>
        </c:extLst>
      </c:barChart>
      <c:catAx>
        <c:axId val="387452656"/>
        <c:scaling>
          <c:orientation val="minMax"/>
        </c:scaling>
        <c:delete val="1"/>
        <c:axPos val="b"/>
        <c:numFmt formatCode="General" sourceLinked="0"/>
        <c:majorTickMark val="out"/>
        <c:minorTickMark val="none"/>
        <c:tickLblPos val="nextTo"/>
        <c:crossAx val="387447952"/>
        <c:crosses val="autoZero"/>
        <c:auto val="1"/>
        <c:lblAlgn val="ctr"/>
        <c:lblOffset val="100"/>
        <c:noMultiLvlLbl val="0"/>
      </c:catAx>
      <c:valAx>
        <c:axId val="387447952"/>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87452656"/>
        <c:crosses val="autoZero"/>
        <c:crossBetween val="between"/>
      </c:valAx>
      <c:spPr>
        <a:effectLst/>
      </c:spPr>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Series 1</c:v>
                </c:pt>
              </c:strCache>
            </c:strRef>
          </c:tx>
          <c:spPr>
            <a:solidFill>
              <a:schemeClr val="accent1"/>
            </a:solidFill>
            <a:effectLst>
              <a:outerShdw blurRad="152400" dist="101600" dir="2760000" algn="ctr" rotWithShape="0">
                <a:srgbClr val="141313">
                  <a:alpha val="20000"/>
                </a:srgbClr>
              </a:outerShdw>
            </a:effectLst>
          </c:spPr>
          <c:invertIfNegative val="0"/>
          <c:dPt>
            <c:idx val="9"/>
            <c:invertIfNegative val="0"/>
            <c:bubble3D val="0"/>
            <c:spPr>
              <a:solidFill>
                <a:schemeClr val="accent1"/>
              </a:solidFill>
              <a:ln w="63500">
                <a:noFill/>
              </a:ln>
              <a:effectLst>
                <a:outerShdw blurRad="152400" dist="101600" dir="2760000" algn="ctr" rotWithShape="0">
                  <a:srgbClr val="141313">
                    <a:alpha val="20000"/>
                  </a:srgbClr>
                </a:outerShdw>
              </a:effectLst>
            </c:spPr>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val>
            <c:numRef>
              <c:f>Sheet1!$B$2:$B$20</c:f>
              <c:numCache>
                <c:formatCode>General</c:formatCode>
                <c:ptCount val="19"/>
                <c:pt idx="0">
                  <c:v>0</c:v>
                </c:pt>
                <c:pt idx="1">
                  <c:v>1</c:v>
                </c:pt>
                <c:pt idx="2">
                  <c:v>2</c:v>
                </c:pt>
                <c:pt idx="3">
                  <c:v>3</c:v>
                </c:pt>
                <c:pt idx="4">
                  <c:v>15</c:v>
                </c:pt>
                <c:pt idx="5">
                  <c:v>16</c:v>
                </c:pt>
                <c:pt idx="6">
                  <c:v>17</c:v>
                </c:pt>
                <c:pt idx="7">
                  <c:v>17</c:v>
                </c:pt>
                <c:pt idx="8">
                  <c:v>18</c:v>
                </c:pt>
                <c:pt idx="9">
                  <c:v>19</c:v>
                </c:pt>
                <c:pt idx="10">
                  <c:v>20</c:v>
                </c:pt>
                <c:pt idx="11">
                  <c:v>20</c:v>
                </c:pt>
                <c:pt idx="12">
                  <c:v>21</c:v>
                </c:pt>
                <c:pt idx="13">
                  <c:v>21</c:v>
                </c:pt>
                <c:pt idx="14">
                  <c:v>22</c:v>
                </c:pt>
                <c:pt idx="15">
                  <c:v>23</c:v>
                </c:pt>
                <c:pt idx="16">
                  <c:v>23</c:v>
                </c:pt>
                <c:pt idx="17">
                  <c:v>23</c:v>
                </c:pt>
                <c:pt idx="18">
                  <c:v>23</c:v>
                </c:pt>
              </c:numCache>
            </c:numRef>
          </c:val>
        </c:ser>
        <c:dLbls>
          <c:showLegendKey val="0"/>
          <c:showVal val="0"/>
          <c:showCatName val="0"/>
          <c:showSerName val="0"/>
          <c:showPercent val="0"/>
          <c:showBubbleSize val="0"/>
        </c:dLbls>
        <c:gapWidth val="150"/>
        <c:axId val="387449520"/>
        <c:axId val="387446776"/>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Sheet1!$A$2:$A$20</c15:sqref>
                        </c15:formulaRef>
                      </c:ext>
                    </c:extLst>
                    <c:numCache>
                      <c:formatCode>General</c:formatCode>
                      <c:ptCount val="19"/>
                      <c:pt idx="0">
                        <c:v>0</c:v>
                      </c:pt>
                      <c:pt idx="1">
                        <c:v>0</c:v>
                      </c:pt>
                      <c:pt idx="2">
                        <c:v>0</c:v>
                      </c:pt>
                      <c:pt idx="3">
                        <c:v>0</c:v>
                      </c:pt>
                    </c:numCache>
                  </c:numRef>
                </c:val>
              </c15:ser>
            </c15:filteredBarSeries>
          </c:ext>
        </c:extLst>
      </c:barChart>
      <c:catAx>
        <c:axId val="387449520"/>
        <c:scaling>
          <c:orientation val="minMax"/>
        </c:scaling>
        <c:delete val="1"/>
        <c:axPos val="b"/>
        <c:numFmt formatCode="General" sourceLinked="0"/>
        <c:majorTickMark val="out"/>
        <c:minorTickMark val="none"/>
        <c:tickLblPos val="nextTo"/>
        <c:crossAx val="387446776"/>
        <c:crosses val="autoZero"/>
        <c:auto val="1"/>
        <c:lblAlgn val="ctr"/>
        <c:lblOffset val="100"/>
        <c:noMultiLvlLbl val="0"/>
      </c:catAx>
      <c:valAx>
        <c:axId val="387446776"/>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87449520"/>
        <c:crosses val="autoZero"/>
        <c:crossBetween val="between"/>
      </c:valAx>
      <c:spPr>
        <a:effectLst/>
      </c:spPr>
    </c:plotArea>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Series 1</c:v>
                </c:pt>
              </c:strCache>
            </c:strRef>
          </c:tx>
          <c:spPr>
            <a:solidFill>
              <a:schemeClr val="accent1"/>
            </a:solidFill>
            <a:effectLst>
              <a:outerShdw blurRad="152400" dist="101600" dir="2760000" algn="ctr" rotWithShape="0">
                <a:srgbClr val="141313">
                  <a:alpha val="20000"/>
                </a:srgbClr>
              </a:outerShdw>
            </a:effectLst>
          </c:spPr>
          <c:invertIfNegative val="0"/>
          <c:dPt>
            <c:idx val="9"/>
            <c:invertIfNegative val="0"/>
            <c:bubble3D val="0"/>
            <c:spPr>
              <a:solidFill>
                <a:schemeClr val="accent4"/>
              </a:solidFill>
              <a:ln w="63500">
                <a:noFill/>
              </a:ln>
              <a:effectLst>
                <a:outerShdw blurRad="152400" dist="101600" dir="2760000" algn="ctr" rotWithShape="0">
                  <a:srgbClr val="141313">
                    <a:alpha val="20000"/>
                  </a:srgbClr>
                </a:outerShdw>
              </a:effectLst>
            </c:spPr>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val>
            <c:numRef>
              <c:f>Sheet1!$B$2:$B$20</c:f>
              <c:numCache>
                <c:formatCode>General</c:formatCode>
                <c:ptCount val="19"/>
                <c:pt idx="0">
                  <c:v>0</c:v>
                </c:pt>
                <c:pt idx="1">
                  <c:v>1</c:v>
                </c:pt>
                <c:pt idx="2">
                  <c:v>2</c:v>
                </c:pt>
                <c:pt idx="3">
                  <c:v>3</c:v>
                </c:pt>
                <c:pt idx="4">
                  <c:v>15</c:v>
                </c:pt>
                <c:pt idx="5">
                  <c:v>16</c:v>
                </c:pt>
                <c:pt idx="6">
                  <c:v>17</c:v>
                </c:pt>
                <c:pt idx="7">
                  <c:v>17</c:v>
                </c:pt>
                <c:pt idx="8">
                  <c:v>18</c:v>
                </c:pt>
                <c:pt idx="9">
                  <c:v>19</c:v>
                </c:pt>
                <c:pt idx="10">
                  <c:v>20</c:v>
                </c:pt>
                <c:pt idx="11">
                  <c:v>20</c:v>
                </c:pt>
                <c:pt idx="12">
                  <c:v>21</c:v>
                </c:pt>
                <c:pt idx="13">
                  <c:v>21</c:v>
                </c:pt>
                <c:pt idx="14">
                  <c:v>22</c:v>
                </c:pt>
                <c:pt idx="15">
                  <c:v>23</c:v>
                </c:pt>
                <c:pt idx="16">
                  <c:v>23</c:v>
                </c:pt>
                <c:pt idx="17">
                  <c:v>23</c:v>
                </c:pt>
                <c:pt idx="18">
                  <c:v>23</c:v>
                </c:pt>
              </c:numCache>
            </c:numRef>
          </c:val>
        </c:ser>
        <c:dLbls>
          <c:showLegendKey val="0"/>
          <c:showVal val="0"/>
          <c:showCatName val="0"/>
          <c:showSerName val="0"/>
          <c:showPercent val="0"/>
          <c:showBubbleSize val="0"/>
        </c:dLbls>
        <c:gapWidth val="150"/>
        <c:axId val="387303112"/>
        <c:axId val="387305856"/>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Sheet1!$A$2:$A$20</c15:sqref>
                        </c15:formulaRef>
                      </c:ext>
                    </c:extLst>
                    <c:numCache>
                      <c:formatCode>General</c:formatCode>
                      <c:ptCount val="19"/>
                      <c:pt idx="0">
                        <c:v>0</c:v>
                      </c:pt>
                      <c:pt idx="1">
                        <c:v>0</c:v>
                      </c:pt>
                      <c:pt idx="2">
                        <c:v>0</c:v>
                      </c:pt>
                      <c:pt idx="3">
                        <c:v>0</c:v>
                      </c:pt>
                    </c:numCache>
                  </c:numRef>
                </c:val>
              </c15:ser>
            </c15:filteredBarSeries>
          </c:ext>
        </c:extLst>
      </c:barChart>
      <c:catAx>
        <c:axId val="387303112"/>
        <c:scaling>
          <c:orientation val="minMax"/>
        </c:scaling>
        <c:delete val="1"/>
        <c:axPos val="b"/>
        <c:numFmt formatCode="General" sourceLinked="0"/>
        <c:majorTickMark val="out"/>
        <c:minorTickMark val="none"/>
        <c:tickLblPos val="nextTo"/>
        <c:crossAx val="387305856"/>
        <c:crosses val="autoZero"/>
        <c:auto val="1"/>
        <c:lblAlgn val="ctr"/>
        <c:lblOffset val="100"/>
        <c:noMultiLvlLbl val="0"/>
      </c:catAx>
      <c:valAx>
        <c:axId val="387305856"/>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87303112"/>
        <c:crosses val="autoZero"/>
        <c:crossBetween val="between"/>
      </c:valAx>
      <c:spPr>
        <a:effectLst/>
      </c:spPr>
    </c:plotArea>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Series 1</c:v>
                </c:pt>
              </c:strCache>
            </c:strRef>
          </c:tx>
          <c:spPr>
            <a:solidFill>
              <a:schemeClr val="accent1"/>
            </a:solidFill>
            <a:effectLst>
              <a:outerShdw blurRad="152400" dist="101600" dir="2760000" algn="ctr" rotWithShape="0">
                <a:srgbClr val="141313">
                  <a:alpha val="20000"/>
                </a:srgbClr>
              </a:outerShdw>
            </a:effectLst>
          </c:spPr>
          <c:invertIfNegative val="0"/>
          <c:dPt>
            <c:idx val="9"/>
            <c:invertIfNegative val="0"/>
            <c:bubble3D val="0"/>
            <c:spPr>
              <a:solidFill>
                <a:schemeClr val="accent4"/>
              </a:solidFill>
              <a:ln w="63500">
                <a:noFill/>
              </a:ln>
              <a:effectLst>
                <a:outerShdw blurRad="152400" dist="101600" dir="2760000" algn="ctr" rotWithShape="0">
                  <a:srgbClr val="141313">
                    <a:alpha val="20000"/>
                  </a:srgbClr>
                </a:outerShdw>
              </a:effectLst>
            </c:spPr>
          </c:dPt>
          <c:val>
            <c:numRef>
              <c:f>Sheet1!$B$2:$B$7</c:f>
              <c:numCache>
                <c:formatCode>General</c:formatCode>
                <c:ptCount val="6"/>
                <c:pt idx="0">
                  <c:v>4</c:v>
                </c:pt>
                <c:pt idx="1">
                  <c:v>0</c:v>
                </c:pt>
                <c:pt idx="2">
                  <c:v>0</c:v>
                </c:pt>
                <c:pt idx="3">
                  <c:v>1</c:v>
                </c:pt>
                <c:pt idx="4">
                  <c:v>5</c:v>
                </c:pt>
                <c:pt idx="5">
                  <c:v>9</c:v>
                </c:pt>
              </c:numCache>
            </c:numRef>
          </c:val>
        </c:ser>
        <c:dLbls>
          <c:showLegendKey val="0"/>
          <c:showVal val="0"/>
          <c:showCatName val="0"/>
          <c:showSerName val="0"/>
          <c:showPercent val="0"/>
          <c:showBubbleSize val="0"/>
        </c:dLbls>
        <c:gapWidth val="0"/>
        <c:axId val="387307816"/>
        <c:axId val="387308208"/>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Sheet1!$A$2:$A$6</c15:sqref>
                        </c15:formulaRef>
                      </c:ext>
                    </c:extLst>
                    <c:numCache>
                      <c:formatCode>General</c:formatCode>
                      <c:ptCount val="5"/>
                      <c:pt idx="0">
                        <c:v>0</c:v>
                      </c:pt>
                      <c:pt idx="1">
                        <c:v>0</c:v>
                      </c:pt>
                      <c:pt idx="2">
                        <c:v>0</c:v>
                      </c:pt>
                      <c:pt idx="3">
                        <c:v>0</c:v>
                      </c:pt>
                    </c:numCache>
                  </c:numRef>
                </c:val>
              </c15:ser>
            </c15:filteredBarSeries>
          </c:ext>
        </c:extLst>
      </c:barChart>
      <c:catAx>
        <c:axId val="387307816"/>
        <c:scaling>
          <c:orientation val="minMax"/>
        </c:scaling>
        <c:delete val="0"/>
        <c:axPos val="b"/>
        <c:numFmt formatCode="General" sourceLinked="0"/>
        <c:majorTickMark val="out"/>
        <c:minorTickMark val="none"/>
        <c:tickLblPos val="none"/>
        <c:crossAx val="387308208"/>
        <c:crosses val="autoZero"/>
        <c:auto val="1"/>
        <c:lblAlgn val="ctr"/>
        <c:lblOffset val="100"/>
        <c:noMultiLvlLbl val="0"/>
      </c:catAx>
      <c:valAx>
        <c:axId val="387308208"/>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87307816"/>
        <c:crosses val="autoZero"/>
        <c:crossBetween val="between"/>
      </c:valAx>
      <c:spPr>
        <a:effectLst/>
      </c:spPr>
    </c:plotArea>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387307032"/>
        <c:axId val="387305464"/>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387307032"/>
        <c:scaling>
          <c:orientation val="minMax"/>
        </c:scaling>
        <c:delete val="1"/>
        <c:axPos val="b"/>
        <c:numFmt formatCode="General" sourceLinked="0"/>
        <c:majorTickMark val="in"/>
        <c:minorTickMark val="none"/>
        <c:tickLblPos val="nextTo"/>
        <c:crossAx val="387305464"/>
        <c:crosses val="autoZero"/>
        <c:auto val="1"/>
        <c:lblAlgn val="ctr"/>
        <c:lblOffset val="100"/>
        <c:tickLblSkip val="1"/>
        <c:tickMarkSkip val="1"/>
        <c:noMultiLvlLbl val="0"/>
      </c:catAx>
      <c:valAx>
        <c:axId val="387305464"/>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87307032"/>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userShapes r:id="rId2"/>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387447168"/>
        <c:axId val="387450304"/>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387447168"/>
        <c:scaling>
          <c:orientation val="minMax"/>
        </c:scaling>
        <c:delete val="1"/>
        <c:axPos val="b"/>
        <c:numFmt formatCode="General" sourceLinked="0"/>
        <c:majorTickMark val="in"/>
        <c:minorTickMark val="none"/>
        <c:tickLblPos val="nextTo"/>
        <c:crossAx val="387450304"/>
        <c:crosses val="autoZero"/>
        <c:auto val="1"/>
        <c:lblAlgn val="ctr"/>
        <c:lblOffset val="100"/>
        <c:tickLblSkip val="1"/>
        <c:tickMarkSkip val="1"/>
        <c:noMultiLvlLbl val="0"/>
      </c:catAx>
      <c:valAx>
        <c:axId val="387450304"/>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87447168"/>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userShapes r:id="rId2"/>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387450696"/>
        <c:axId val="387452264"/>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387450696"/>
        <c:scaling>
          <c:orientation val="minMax"/>
        </c:scaling>
        <c:delete val="1"/>
        <c:axPos val="b"/>
        <c:numFmt formatCode="General" sourceLinked="0"/>
        <c:majorTickMark val="in"/>
        <c:minorTickMark val="none"/>
        <c:tickLblPos val="nextTo"/>
        <c:crossAx val="387452264"/>
        <c:crosses val="autoZero"/>
        <c:auto val="1"/>
        <c:lblAlgn val="ctr"/>
        <c:lblOffset val="100"/>
        <c:tickLblSkip val="1"/>
        <c:tickMarkSkip val="1"/>
        <c:noMultiLvlLbl val="0"/>
      </c:catAx>
      <c:valAx>
        <c:axId val="387452264"/>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87450696"/>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0.04688</cdr:x>
      <cdr:y>0.03382</cdr:y>
    </cdr:from>
    <cdr:to>
      <cdr:x>0.98938</cdr:x>
      <cdr:y>0.81409</cdr:y>
    </cdr:to>
    <cdr:sp macro="" textlink="">
      <cdr:nvSpPr>
        <cdr:cNvPr id="11" name="Freeform 10"/>
        <cdr:cNvSpPr/>
      </cdr:nvSpPr>
      <cdr:spPr bwMode="auto">
        <a:xfrm xmlns:a="http://schemas.openxmlformats.org/drawingml/2006/main">
          <a:off x="931862" y="287337"/>
          <a:ext cx="18732500" cy="6629400"/>
        </a:xfrm>
        <a:custGeom xmlns:a="http://schemas.openxmlformats.org/drawingml/2006/main">
          <a:avLst/>
          <a:gdLst>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32500" h="6629400">
              <a:moveTo>
                <a:pt x="0" y="6629400"/>
              </a:moveTo>
              <a:lnTo>
                <a:pt x="647700" y="6629400"/>
              </a:lnTo>
              <a:lnTo>
                <a:pt x="1041400" y="2082800"/>
              </a:lnTo>
              <a:lnTo>
                <a:pt x="1549400" y="1536700"/>
              </a:lnTo>
              <a:lnTo>
                <a:pt x="2336800" y="1536700"/>
              </a:lnTo>
              <a:lnTo>
                <a:pt x="3276600" y="546100"/>
              </a:lnTo>
              <a:lnTo>
                <a:pt x="17297400" y="546100"/>
              </a:lnTo>
              <a:lnTo>
                <a:pt x="18732500" y="0"/>
              </a:lnTo>
            </a:path>
          </a:pathLst>
        </a:custGeom>
        <a:noFill xmlns:a="http://schemas.openxmlformats.org/drawingml/2006/main"/>
        <a:ln xmlns:a="http://schemas.openxmlformats.org/drawingml/2006/main" w="63500">
          <a:solidFill>
            <a:schemeClr val="accent1"/>
          </a:solidFill>
        </a:ln>
        <a:effectLst xmlns:a="http://schemas.openxmlformats.org/drawingml/2006/main">
          <a:outerShdw blurRad="152400" dist="101600" dir="2760000" algn="tl" rotWithShape="0">
            <a:srgbClr val="000000">
              <a:alpha val="20000"/>
            </a:srgbClr>
          </a:outerShdw>
        </a:effectLst>
        <a:extLst xmlns:a="http://schemas.openxmlformats.org/drawingml/2006/main"/>
      </cdr:spPr>
      <cdr:txBody>
        <a:bodyPr xmlns:a="http://schemas.openxmlformats.org/drawingml/2006/main" vertOverflow="clip" vert="horz" wrap="square" lIns="91440" tIns="45720" rIns="91440" bIns="45720" numCol="1" rtlCol="0" anchor="t" anchorCtr="0" compatLnSpc="1">
          <a:prstTxWarp prst="textNoShape">
            <a:avLst/>
          </a:prstTxWarp>
        </a:bodyPr>
        <a:lstStyle xmlns:a="http://schemas.openxmlformats.org/drawingml/2006/main"/>
        <a:p xmlns:a="http://schemas.openxmlformats.org/drawingml/2006/main">
          <a:endParaRPr lang="en-US"/>
        </a:p>
      </cdr:txBody>
    </cdr:sp>
  </cdr:relSizeAnchor>
</c:userShapes>
</file>

<file path=ppt/drawings/drawing2.xml><?xml version="1.0" encoding="utf-8"?>
<c:userShapes xmlns:c="http://schemas.openxmlformats.org/drawingml/2006/chart">
  <cdr:relSizeAnchor xmlns:cdr="http://schemas.openxmlformats.org/drawingml/2006/chartDrawing">
    <cdr:from>
      <cdr:x>0.04688</cdr:x>
      <cdr:y>0.03382</cdr:y>
    </cdr:from>
    <cdr:to>
      <cdr:x>0.98938</cdr:x>
      <cdr:y>0.81409</cdr:y>
    </cdr:to>
    <cdr:sp macro="" textlink="">
      <cdr:nvSpPr>
        <cdr:cNvPr id="11" name="Freeform 10"/>
        <cdr:cNvSpPr/>
      </cdr:nvSpPr>
      <cdr:spPr bwMode="auto">
        <a:xfrm xmlns:a="http://schemas.openxmlformats.org/drawingml/2006/main">
          <a:off x="931862" y="287337"/>
          <a:ext cx="18732500" cy="6629400"/>
        </a:xfrm>
        <a:custGeom xmlns:a="http://schemas.openxmlformats.org/drawingml/2006/main">
          <a:avLst/>
          <a:gdLst>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32500" h="6629400">
              <a:moveTo>
                <a:pt x="0" y="6629400"/>
              </a:moveTo>
              <a:lnTo>
                <a:pt x="647700" y="6629400"/>
              </a:lnTo>
              <a:lnTo>
                <a:pt x="1041400" y="2082800"/>
              </a:lnTo>
              <a:lnTo>
                <a:pt x="1549400" y="1536700"/>
              </a:lnTo>
              <a:lnTo>
                <a:pt x="2336800" y="1536700"/>
              </a:lnTo>
              <a:lnTo>
                <a:pt x="3276600" y="546100"/>
              </a:lnTo>
              <a:lnTo>
                <a:pt x="17297400" y="546100"/>
              </a:lnTo>
              <a:lnTo>
                <a:pt x="18732500" y="0"/>
              </a:lnTo>
            </a:path>
          </a:pathLst>
        </a:custGeom>
        <a:noFill xmlns:a="http://schemas.openxmlformats.org/drawingml/2006/main"/>
        <a:ln xmlns:a="http://schemas.openxmlformats.org/drawingml/2006/main" w="63500">
          <a:solidFill>
            <a:schemeClr val="accent1"/>
          </a:solidFill>
        </a:ln>
        <a:effectLst xmlns:a="http://schemas.openxmlformats.org/drawingml/2006/main">
          <a:outerShdw blurRad="152400" dist="101600" dir="2760000" algn="tl" rotWithShape="0">
            <a:srgbClr val="000000">
              <a:alpha val="20000"/>
            </a:srgbClr>
          </a:outerShdw>
        </a:effectLst>
        <a:extLst xmlns:a="http://schemas.openxmlformats.org/drawingml/2006/main"/>
      </cdr:spPr>
      <cdr:txBody>
        <a:bodyPr xmlns:a="http://schemas.openxmlformats.org/drawingml/2006/main" vertOverflow="clip" vert="horz" wrap="square" lIns="91440" tIns="45720" rIns="91440" bIns="45720" numCol="1" rtlCol="0" anchor="t" anchorCtr="0" compatLnSpc="1">
          <a:prstTxWarp prst="textNoShape">
            <a:avLst/>
          </a:prstTxWarp>
        </a:bodyPr>
        <a:lstStyle xmlns:a="http://schemas.openxmlformats.org/drawingml/2006/main"/>
        <a:p xmlns:a="http://schemas.openxmlformats.org/drawingml/2006/main">
          <a:endParaRPr lang="en-US"/>
        </a:p>
      </cdr:txBody>
    </cdr:sp>
  </cdr:relSizeAnchor>
</c:userShapes>
</file>

<file path=ppt/drawings/drawing3.xml><?xml version="1.0" encoding="utf-8"?>
<c:userShapes xmlns:c="http://schemas.openxmlformats.org/drawingml/2006/chart">
  <cdr:relSizeAnchor xmlns:cdr="http://schemas.openxmlformats.org/drawingml/2006/chartDrawing">
    <cdr:from>
      <cdr:x>0.04688</cdr:x>
      <cdr:y>0.03232</cdr:y>
    </cdr:from>
    <cdr:to>
      <cdr:x>0.98938</cdr:x>
      <cdr:y>0.81409</cdr:y>
    </cdr:to>
    <cdr:sp macro="" textlink="">
      <cdr:nvSpPr>
        <cdr:cNvPr id="11" name="Freeform 10"/>
        <cdr:cNvSpPr/>
      </cdr:nvSpPr>
      <cdr:spPr bwMode="auto">
        <a:xfrm xmlns:a="http://schemas.openxmlformats.org/drawingml/2006/main">
          <a:off x="931762" y="274637"/>
          <a:ext cx="18732659" cy="6642116"/>
        </a:xfrm>
        <a:custGeom xmlns:a="http://schemas.openxmlformats.org/drawingml/2006/main">
          <a:avLst/>
          <a:gdLst>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 name="connsiteX0" fmla="*/ 0 w 18842503"/>
            <a:gd name="connsiteY0" fmla="*/ 6682777 h 6682777"/>
            <a:gd name="connsiteX1" fmla="*/ 647700 w 18842503"/>
            <a:gd name="connsiteY1" fmla="*/ 6682777 h 6682777"/>
            <a:gd name="connsiteX2" fmla="*/ 1041400 w 18842503"/>
            <a:gd name="connsiteY2" fmla="*/ 2136177 h 6682777"/>
            <a:gd name="connsiteX3" fmla="*/ 1549400 w 18842503"/>
            <a:gd name="connsiteY3" fmla="*/ 1590077 h 6682777"/>
            <a:gd name="connsiteX4" fmla="*/ 2336800 w 18842503"/>
            <a:gd name="connsiteY4" fmla="*/ 1590077 h 6682777"/>
            <a:gd name="connsiteX5" fmla="*/ 3276600 w 18842503"/>
            <a:gd name="connsiteY5" fmla="*/ 599477 h 6682777"/>
            <a:gd name="connsiteX6" fmla="*/ 17297400 w 18842503"/>
            <a:gd name="connsiteY6" fmla="*/ 599477 h 6682777"/>
            <a:gd name="connsiteX7" fmla="*/ 18732500 w 18842503"/>
            <a:gd name="connsiteY7" fmla="*/ 53377 h 6682777"/>
            <a:gd name="connsiteX8" fmla="*/ 18745140 w 18842503"/>
            <a:gd name="connsiteY8" fmla="*/ 15269 h 6682777"/>
            <a:gd name="connsiteX0" fmla="*/ 0 w 18735259"/>
            <a:gd name="connsiteY0" fmla="*/ 6652310 h 6652310"/>
            <a:gd name="connsiteX1" fmla="*/ 647700 w 18735259"/>
            <a:gd name="connsiteY1" fmla="*/ 6652310 h 6652310"/>
            <a:gd name="connsiteX2" fmla="*/ 1041400 w 18735259"/>
            <a:gd name="connsiteY2" fmla="*/ 2105710 h 6652310"/>
            <a:gd name="connsiteX3" fmla="*/ 1549400 w 18735259"/>
            <a:gd name="connsiteY3" fmla="*/ 1559610 h 6652310"/>
            <a:gd name="connsiteX4" fmla="*/ 2336800 w 18735259"/>
            <a:gd name="connsiteY4" fmla="*/ 1559610 h 6652310"/>
            <a:gd name="connsiteX5" fmla="*/ 3276600 w 18735259"/>
            <a:gd name="connsiteY5" fmla="*/ 569010 h 6652310"/>
            <a:gd name="connsiteX6" fmla="*/ 17297400 w 18735259"/>
            <a:gd name="connsiteY6" fmla="*/ 569010 h 6652310"/>
            <a:gd name="connsiteX7" fmla="*/ 18732500 w 18735259"/>
            <a:gd name="connsiteY7" fmla="*/ 22910 h 6652310"/>
            <a:gd name="connsiteX8" fmla="*/ 3314772 w 18735259"/>
            <a:gd name="connsiteY8" fmla="*/ 162602 h 6652310"/>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 name="connsiteX8" fmla="*/ 3314772 w 18732500"/>
            <a:gd name="connsiteY8" fmla="*/ 139692 h 6629400"/>
            <a:gd name="connsiteX0" fmla="*/ 0 w 18732500"/>
            <a:gd name="connsiteY0" fmla="*/ 6642108 h 6642108"/>
            <a:gd name="connsiteX1" fmla="*/ 647700 w 18732500"/>
            <a:gd name="connsiteY1" fmla="*/ 6642108 h 6642108"/>
            <a:gd name="connsiteX2" fmla="*/ 1041400 w 18732500"/>
            <a:gd name="connsiteY2" fmla="*/ 2095508 h 6642108"/>
            <a:gd name="connsiteX3" fmla="*/ 1549400 w 18732500"/>
            <a:gd name="connsiteY3" fmla="*/ 1549408 h 6642108"/>
            <a:gd name="connsiteX4" fmla="*/ 2336800 w 18732500"/>
            <a:gd name="connsiteY4" fmla="*/ 1549408 h 6642108"/>
            <a:gd name="connsiteX5" fmla="*/ 3276600 w 18732500"/>
            <a:gd name="connsiteY5" fmla="*/ 558808 h 6642108"/>
            <a:gd name="connsiteX6" fmla="*/ 17297400 w 18732500"/>
            <a:gd name="connsiteY6" fmla="*/ 558808 h 6642108"/>
            <a:gd name="connsiteX7" fmla="*/ 18732500 w 18732500"/>
            <a:gd name="connsiteY7" fmla="*/ 12708 h 6642108"/>
            <a:gd name="connsiteX8" fmla="*/ 100 w 18732500"/>
            <a:gd name="connsiteY8" fmla="*/ 0 h 6642108"/>
            <a:gd name="connsiteX0" fmla="*/ 0 w 18732500"/>
            <a:gd name="connsiteY0" fmla="*/ 6642108 h 6642108"/>
            <a:gd name="connsiteX1" fmla="*/ 647700 w 18732500"/>
            <a:gd name="connsiteY1" fmla="*/ 6642108 h 6642108"/>
            <a:gd name="connsiteX2" fmla="*/ 1041400 w 18732500"/>
            <a:gd name="connsiteY2" fmla="*/ 2095508 h 6642108"/>
            <a:gd name="connsiteX3" fmla="*/ 1549400 w 18732500"/>
            <a:gd name="connsiteY3" fmla="*/ 1549408 h 6642108"/>
            <a:gd name="connsiteX4" fmla="*/ 2336800 w 18732500"/>
            <a:gd name="connsiteY4" fmla="*/ 1549408 h 6642108"/>
            <a:gd name="connsiteX5" fmla="*/ 3276600 w 18732500"/>
            <a:gd name="connsiteY5" fmla="*/ 558808 h 6642108"/>
            <a:gd name="connsiteX6" fmla="*/ 17297400 w 18732500"/>
            <a:gd name="connsiteY6" fmla="*/ 558808 h 6642108"/>
            <a:gd name="connsiteX7" fmla="*/ 18732500 w 18732500"/>
            <a:gd name="connsiteY7" fmla="*/ 12708 h 6642108"/>
            <a:gd name="connsiteX8" fmla="*/ 100 w 18732500"/>
            <a:gd name="connsiteY8" fmla="*/ 0 h 6642108"/>
            <a:gd name="connsiteX9" fmla="*/ 0 w 18732500"/>
            <a:gd name="connsiteY9" fmla="*/ 6642108 h 664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32500" h="6642108">
              <a:moveTo>
                <a:pt x="0" y="6642108"/>
              </a:moveTo>
              <a:lnTo>
                <a:pt x="647700" y="6642108"/>
              </a:lnTo>
              <a:lnTo>
                <a:pt x="1041400" y="2095508"/>
              </a:lnTo>
              <a:lnTo>
                <a:pt x="1549400" y="1549408"/>
              </a:lnTo>
              <a:lnTo>
                <a:pt x="2336800" y="1549408"/>
              </a:lnTo>
              <a:lnTo>
                <a:pt x="3276600" y="558808"/>
              </a:lnTo>
              <a:lnTo>
                <a:pt x="17297400" y="558808"/>
              </a:lnTo>
              <a:lnTo>
                <a:pt x="18732500" y="12708"/>
              </a:lnTo>
              <a:lnTo>
                <a:pt x="100" y="0"/>
              </a:lnTo>
              <a:lnTo>
                <a:pt x="0" y="6642108"/>
              </a:lnTo>
              <a:close/>
            </a:path>
          </a:pathLst>
        </a:custGeom>
        <a:solidFill xmlns:a="http://schemas.openxmlformats.org/drawingml/2006/main">
          <a:schemeClr val="accent1"/>
        </a:solidFill>
        <a:ln xmlns:a="http://schemas.openxmlformats.org/drawingml/2006/main" w="63500">
          <a:solidFill>
            <a:schemeClr val="accent1"/>
          </a:solidFill>
        </a:ln>
        <a:effectLst xmlns:a="http://schemas.openxmlformats.org/drawingml/2006/main">
          <a:outerShdw blurRad="152400" dist="101600" dir="2760000" algn="tl" rotWithShape="0">
            <a:srgbClr val="000000">
              <a:alpha val="20000"/>
            </a:srgbClr>
          </a:outerShdw>
        </a:effectLst>
        <a:extLst xmlns:a="http://schemas.openxmlformats.org/drawingml/2006/main"/>
      </cdr:spPr>
      <cdr:txBody>
        <a:bodyPr xmlns:a="http://schemas.openxmlformats.org/drawingml/2006/main" vertOverflow="clip" vert="horz" wrap="square" lIns="91440" tIns="45720" rIns="91440" bIns="45720" numCol="1" rtlCol="0" anchor="t" anchorCtr="0" compatLnSpc="1">
          <a:prstTxWarp prst="textNoShape">
            <a:avLst/>
          </a:prstTxWarp>
        </a:bodyPr>
        <a:lstStyle xmlns:a="http://schemas.openxmlformats.org/drawingml/2006/main"/>
        <a:p xmlns:a="http://schemas.openxmlformats.org/drawingml/2006/main">
          <a:endParaRPr lang="en-US"/>
        </a:p>
      </cdr:txBody>
    </cdr:sp>
  </cdr:relSizeAnchor>
</c:userShapes>
</file>

<file path=ppt/drawings/drawing4.xml><?xml version="1.0" encoding="utf-8"?>
<c:userShapes xmlns:c="http://schemas.openxmlformats.org/drawingml/2006/chart">
  <cdr:relSizeAnchor xmlns:cdr="http://schemas.openxmlformats.org/drawingml/2006/chartDrawing">
    <cdr:from>
      <cdr:x>0.04688</cdr:x>
      <cdr:y>0.03232</cdr:y>
    </cdr:from>
    <cdr:to>
      <cdr:x>0.98938</cdr:x>
      <cdr:y>0.81409</cdr:y>
    </cdr:to>
    <cdr:sp macro="" textlink="">
      <cdr:nvSpPr>
        <cdr:cNvPr id="11" name="Freeform 10"/>
        <cdr:cNvSpPr/>
      </cdr:nvSpPr>
      <cdr:spPr bwMode="auto">
        <a:xfrm xmlns:a="http://schemas.openxmlformats.org/drawingml/2006/main">
          <a:off x="931762" y="274637"/>
          <a:ext cx="18732659" cy="6642116"/>
        </a:xfrm>
        <a:custGeom xmlns:a="http://schemas.openxmlformats.org/drawingml/2006/main">
          <a:avLst/>
          <a:gdLst>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 name="connsiteX0" fmla="*/ 0 w 18842503"/>
            <a:gd name="connsiteY0" fmla="*/ 6682777 h 6682777"/>
            <a:gd name="connsiteX1" fmla="*/ 647700 w 18842503"/>
            <a:gd name="connsiteY1" fmla="*/ 6682777 h 6682777"/>
            <a:gd name="connsiteX2" fmla="*/ 1041400 w 18842503"/>
            <a:gd name="connsiteY2" fmla="*/ 2136177 h 6682777"/>
            <a:gd name="connsiteX3" fmla="*/ 1549400 w 18842503"/>
            <a:gd name="connsiteY3" fmla="*/ 1590077 h 6682777"/>
            <a:gd name="connsiteX4" fmla="*/ 2336800 w 18842503"/>
            <a:gd name="connsiteY4" fmla="*/ 1590077 h 6682777"/>
            <a:gd name="connsiteX5" fmla="*/ 3276600 w 18842503"/>
            <a:gd name="connsiteY5" fmla="*/ 599477 h 6682777"/>
            <a:gd name="connsiteX6" fmla="*/ 17297400 w 18842503"/>
            <a:gd name="connsiteY6" fmla="*/ 599477 h 6682777"/>
            <a:gd name="connsiteX7" fmla="*/ 18732500 w 18842503"/>
            <a:gd name="connsiteY7" fmla="*/ 53377 h 6682777"/>
            <a:gd name="connsiteX8" fmla="*/ 18745140 w 18842503"/>
            <a:gd name="connsiteY8" fmla="*/ 15269 h 6682777"/>
            <a:gd name="connsiteX0" fmla="*/ 0 w 18735259"/>
            <a:gd name="connsiteY0" fmla="*/ 6652310 h 6652310"/>
            <a:gd name="connsiteX1" fmla="*/ 647700 w 18735259"/>
            <a:gd name="connsiteY1" fmla="*/ 6652310 h 6652310"/>
            <a:gd name="connsiteX2" fmla="*/ 1041400 w 18735259"/>
            <a:gd name="connsiteY2" fmla="*/ 2105710 h 6652310"/>
            <a:gd name="connsiteX3" fmla="*/ 1549400 w 18735259"/>
            <a:gd name="connsiteY3" fmla="*/ 1559610 h 6652310"/>
            <a:gd name="connsiteX4" fmla="*/ 2336800 w 18735259"/>
            <a:gd name="connsiteY4" fmla="*/ 1559610 h 6652310"/>
            <a:gd name="connsiteX5" fmla="*/ 3276600 w 18735259"/>
            <a:gd name="connsiteY5" fmla="*/ 569010 h 6652310"/>
            <a:gd name="connsiteX6" fmla="*/ 17297400 w 18735259"/>
            <a:gd name="connsiteY6" fmla="*/ 569010 h 6652310"/>
            <a:gd name="connsiteX7" fmla="*/ 18732500 w 18735259"/>
            <a:gd name="connsiteY7" fmla="*/ 22910 h 6652310"/>
            <a:gd name="connsiteX8" fmla="*/ 3314772 w 18735259"/>
            <a:gd name="connsiteY8" fmla="*/ 162602 h 6652310"/>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 name="connsiteX8" fmla="*/ 3314772 w 18732500"/>
            <a:gd name="connsiteY8" fmla="*/ 139692 h 6629400"/>
            <a:gd name="connsiteX0" fmla="*/ 0 w 18732500"/>
            <a:gd name="connsiteY0" fmla="*/ 6642108 h 6642108"/>
            <a:gd name="connsiteX1" fmla="*/ 647700 w 18732500"/>
            <a:gd name="connsiteY1" fmla="*/ 6642108 h 6642108"/>
            <a:gd name="connsiteX2" fmla="*/ 1041400 w 18732500"/>
            <a:gd name="connsiteY2" fmla="*/ 2095508 h 6642108"/>
            <a:gd name="connsiteX3" fmla="*/ 1549400 w 18732500"/>
            <a:gd name="connsiteY3" fmla="*/ 1549408 h 6642108"/>
            <a:gd name="connsiteX4" fmla="*/ 2336800 w 18732500"/>
            <a:gd name="connsiteY4" fmla="*/ 1549408 h 6642108"/>
            <a:gd name="connsiteX5" fmla="*/ 3276600 w 18732500"/>
            <a:gd name="connsiteY5" fmla="*/ 558808 h 6642108"/>
            <a:gd name="connsiteX6" fmla="*/ 17297400 w 18732500"/>
            <a:gd name="connsiteY6" fmla="*/ 558808 h 6642108"/>
            <a:gd name="connsiteX7" fmla="*/ 18732500 w 18732500"/>
            <a:gd name="connsiteY7" fmla="*/ 12708 h 6642108"/>
            <a:gd name="connsiteX8" fmla="*/ 100 w 18732500"/>
            <a:gd name="connsiteY8" fmla="*/ 0 h 6642108"/>
            <a:gd name="connsiteX0" fmla="*/ 0 w 18732500"/>
            <a:gd name="connsiteY0" fmla="*/ 6642108 h 6642108"/>
            <a:gd name="connsiteX1" fmla="*/ 647700 w 18732500"/>
            <a:gd name="connsiteY1" fmla="*/ 6642108 h 6642108"/>
            <a:gd name="connsiteX2" fmla="*/ 1041400 w 18732500"/>
            <a:gd name="connsiteY2" fmla="*/ 2095508 h 6642108"/>
            <a:gd name="connsiteX3" fmla="*/ 1549400 w 18732500"/>
            <a:gd name="connsiteY3" fmla="*/ 1549408 h 6642108"/>
            <a:gd name="connsiteX4" fmla="*/ 2336800 w 18732500"/>
            <a:gd name="connsiteY4" fmla="*/ 1549408 h 6642108"/>
            <a:gd name="connsiteX5" fmla="*/ 3276600 w 18732500"/>
            <a:gd name="connsiteY5" fmla="*/ 558808 h 6642108"/>
            <a:gd name="connsiteX6" fmla="*/ 17297400 w 18732500"/>
            <a:gd name="connsiteY6" fmla="*/ 558808 h 6642108"/>
            <a:gd name="connsiteX7" fmla="*/ 18732500 w 18732500"/>
            <a:gd name="connsiteY7" fmla="*/ 12708 h 6642108"/>
            <a:gd name="connsiteX8" fmla="*/ 100 w 18732500"/>
            <a:gd name="connsiteY8" fmla="*/ 0 h 6642108"/>
            <a:gd name="connsiteX9" fmla="*/ 0 w 18732500"/>
            <a:gd name="connsiteY9" fmla="*/ 6642108 h 664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32500" h="6642108">
              <a:moveTo>
                <a:pt x="0" y="6642108"/>
              </a:moveTo>
              <a:lnTo>
                <a:pt x="647700" y="6642108"/>
              </a:lnTo>
              <a:lnTo>
                <a:pt x="1041400" y="2095508"/>
              </a:lnTo>
              <a:lnTo>
                <a:pt x="1549400" y="1549408"/>
              </a:lnTo>
              <a:lnTo>
                <a:pt x="2336800" y="1549408"/>
              </a:lnTo>
              <a:lnTo>
                <a:pt x="3276600" y="558808"/>
              </a:lnTo>
              <a:lnTo>
                <a:pt x="17297400" y="558808"/>
              </a:lnTo>
              <a:lnTo>
                <a:pt x="18732500" y="12708"/>
              </a:lnTo>
              <a:lnTo>
                <a:pt x="100" y="0"/>
              </a:lnTo>
              <a:lnTo>
                <a:pt x="0" y="6642108"/>
              </a:lnTo>
              <a:close/>
            </a:path>
          </a:pathLst>
        </a:custGeom>
        <a:solidFill xmlns:a="http://schemas.openxmlformats.org/drawingml/2006/main">
          <a:schemeClr val="accent1"/>
        </a:solidFill>
        <a:ln xmlns:a="http://schemas.openxmlformats.org/drawingml/2006/main" w="63500">
          <a:solidFill>
            <a:schemeClr val="accent1"/>
          </a:solidFill>
        </a:ln>
        <a:effectLst xmlns:a="http://schemas.openxmlformats.org/drawingml/2006/main">
          <a:outerShdw blurRad="152400" dist="101600" dir="2760000" algn="tl" rotWithShape="0">
            <a:srgbClr val="000000">
              <a:alpha val="20000"/>
            </a:srgbClr>
          </a:outerShdw>
        </a:effectLst>
        <a:extLst xmlns:a="http://schemas.openxmlformats.org/drawingml/2006/main"/>
      </cdr:spPr>
      <cdr:txBody>
        <a:bodyPr xmlns:a="http://schemas.openxmlformats.org/drawingml/2006/main" vertOverflow="clip" vert="horz" wrap="square" lIns="91440" tIns="45720" rIns="91440" bIns="45720" numCol="1" rtlCol="0" anchor="t" anchorCtr="0" compatLnSpc="1">
          <a:prstTxWarp prst="textNoShape">
            <a:avLst/>
          </a:prstTxWarp>
        </a:bodyPr>
        <a:lstStyle xmlns:a="http://schemas.openxmlformats.org/drawingml/2006/main"/>
        <a:p xmlns:a="http://schemas.openxmlformats.org/drawingml/2006/main">
          <a:endParaRPr lang="en-US"/>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43ED607-9642-AD4D-A04F-21E2437AC950}" type="datetimeFigureOut">
              <a:rPr lang="en-US" smtClean="0"/>
              <a:t>11/25/2014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27ABCE5-93B2-CA47-9C90-DC6DC90D60B6}" type="slidenum">
              <a:rPr lang="en-US" smtClean="0"/>
              <a:t>‹#›</a:t>
            </a:fld>
            <a:endParaRPr lang="en-US" dirty="0"/>
          </a:p>
        </p:txBody>
      </p:sp>
    </p:spTree>
    <p:extLst>
      <p:ext uri="{BB962C8B-B14F-4D97-AF65-F5344CB8AC3E}">
        <p14:creationId xmlns:p14="http://schemas.microsoft.com/office/powerpoint/2010/main" val="155990572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55C9D8C-1FFA-1641-8B1B-36736A75A695}" type="datetimeFigureOut">
              <a:rPr lang="en-US" smtClean="0"/>
              <a:t>11/25/2014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39B329-E67A-6D49-B442-03542797CA5D}" type="slidenum">
              <a:rPr lang="en-US" smtClean="0"/>
              <a:t>‹#›</a:t>
            </a:fld>
            <a:endParaRPr lang="en-US" dirty="0"/>
          </a:p>
        </p:txBody>
      </p:sp>
    </p:spTree>
    <p:extLst>
      <p:ext uri="{BB962C8B-B14F-4D97-AF65-F5344CB8AC3E}">
        <p14:creationId xmlns:p14="http://schemas.microsoft.com/office/powerpoint/2010/main" val="16294939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Observe</a:t>
            </a:r>
            <a:r>
              <a:rPr lang="en-US" dirty="0" smtClean="0"/>
              <a:t> – collect current information from as many sources as practically possible. </a:t>
            </a:r>
          </a:p>
          <a:p>
            <a:r>
              <a:rPr lang="en-US" b="1" dirty="0" smtClean="0"/>
              <a:t>Orient</a:t>
            </a:r>
            <a:r>
              <a:rPr lang="en-US" dirty="0" smtClean="0"/>
              <a:t> – analyze this information, and use it to update your current reality. </a:t>
            </a:r>
          </a:p>
          <a:p>
            <a:r>
              <a:rPr lang="en-US" b="1" dirty="0" smtClean="0"/>
              <a:t>Decide</a:t>
            </a:r>
            <a:r>
              <a:rPr lang="en-US" dirty="0" smtClean="0"/>
              <a:t> – determine a course of action. </a:t>
            </a:r>
          </a:p>
          <a:p>
            <a:r>
              <a:rPr lang="en-US" b="1" dirty="0" smtClean="0"/>
              <a:t>Act</a:t>
            </a:r>
            <a:r>
              <a:rPr lang="en-US" dirty="0" smtClean="0"/>
              <a:t> – follow through on your decision.</a:t>
            </a:r>
          </a:p>
          <a:p>
            <a:r>
              <a:rPr lang="en-US" dirty="0" smtClean="0"/>
              <a:t>You continue to cycle through the OODA Loop by observing the results of your actions, seeing whether you've achieved the results you intended, reviewing and revising your initial decision, and moving to your next action. </a:t>
            </a:r>
          </a:p>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3</a:t>
            </a:fld>
            <a:endParaRPr lang="en-US" dirty="0"/>
          </a:p>
        </p:txBody>
      </p:sp>
    </p:spTree>
    <p:extLst>
      <p:ext uri="{BB962C8B-B14F-4D97-AF65-F5344CB8AC3E}">
        <p14:creationId xmlns:p14="http://schemas.microsoft.com/office/powerpoint/2010/main" val="40738566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14</a:t>
            </a:fld>
            <a:endParaRPr lang="en-US" dirty="0"/>
          </a:p>
        </p:txBody>
      </p:sp>
    </p:spTree>
    <p:extLst>
      <p:ext uri="{BB962C8B-B14F-4D97-AF65-F5344CB8AC3E}">
        <p14:creationId xmlns:p14="http://schemas.microsoft.com/office/powerpoint/2010/main" val="13310303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15</a:t>
            </a:fld>
            <a:endParaRPr lang="en-US" dirty="0"/>
          </a:p>
        </p:txBody>
      </p:sp>
    </p:spTree>
    <p:extLst>
      <p:ext uri="{BB962C8B-B14F-4D97-AF65-F5344CB8AC3E}">
        <p14:creationId xmlns:p14="http://schemas.microsoft.com/office/powerpoint/2010/main" val="45649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16</a:t>
            </a:fld>
            <a:endParaRPr lang="en-US" dirty="0"/>
          </a:p>
        </p:txBody>
      </p:sp>
    </p:spTree>
    <p:extLst>
      <p:ext uri="{BB962C8B-B14F-4D97-AF65-F5344CB8AC3E}">
        <p14:creationId xmlns:p14="http://schemas.microsoft.com/office/powerpoint/2010/main" val="2273298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17</a:t>
            </a:fld>
            <a:endParaRPr lang="en-US" dirty="0"/>
          </a:p>
        </p:txBody>
      </p:sp>
    </p:spTree>
    <p:extLst>
      <p:ext uri="{BB962C8B-B14F-4D97-AF65-F5344CB8AC3E}">
        <p14:creationId xmlns:p14="http://schemas.microsoft.com/office/powerpoint/2010/main" val="131272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18</a:t>
            </a:fld>
            <a:endParaRPr lang="en-US" dirty="0"/>
          </a:p>
        </p:txBody>
      </p:sp>
    </p:spTree>
    <p:extLst>
      <p:ext uri="{BB962C8B-B14F-4D97-AF65-F5344CB8AC3E}">
        <p14:creationId xmlns:p14="http://schemas.microsoft.com/office/powerpoint/2010/main" val="11459951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Bimodal</a:t>
            </a:r>
            <a:r>
              <a:rPr lang="en-US" baseline="0" dirty="0" smtClean="0"/>
              <a:t> distribution</a:t>
            </a:r>
          </a:p>
          <a:p>
            <a:endParaRPr lang="en-US" baseline="0" dirty="0" smtClean="0"/>
          </a:p>
          <a:p>
            <a:r>
              <a:rPr lang="en-US" baseline="0" dirty="0" err="1" smtClean="0"/>
              <a:t>Sturges</a:t>
            </a:r>
            <a:r>
              <a:rPr lang="en-US" baseline="0" dirty="0" smtClean="0"/>
              <a:t> formula is a good starting point to figure out </a:t>
            </a:r>
            <a:r>
              <a:rPr lang="en-US" baseline="0" smtClean="0"/>
              <a:t>the number of bins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19</a:t>
            </a:fld>
            <a:endParaRPr lang="en-US" dirty="0"/>
          </a:p>
        </p:txBody>
      </p:sp>
    </p:spTree>
    <p:extLst>
      <p:ext uri="{BB962C8B-B14F-4D97-AF65-F5344CB8AC3E}">
        <p14:creationId xmlns:p14="http://schemas.microsoft.com/office/powerpoint/2010/main" val="8569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Tested FF up to 130+</a:t>
            </a:r>
            <a:r>
              <a:rPr lang="en-US" baseline="0" dirty="0" smtClean="0"/>
              <a:t> MB</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28</a:t>
            </a:fld>
            <a:endParaRPr lang="en-US" dirty="0"/>
          </a:p>
        </p:txBody>
      </p:sp>
    </p:spTree>
    <p:extLst>
      <p:ext uri="{BB962C8B-B14F-4D97-AF65-F5344CB8AC3E}">
        <p14:creationId xmlns:p14="http://schemas.microsoft.com/office/powerpoint/2010/main" val="9049816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Measure what matters!</a:t>
            </a:r>
          </a:p>
          <a:p>
            <a:endParaRPr lang="en-US" dirty="0" smtClean="0"/>
          </a:p>
          <a:p>
            <a:r>
              <a:rPr lang="en-US" dirty="0" smtClean="0"/>
              <a:t>Number of assets</a:t>
            </a:r>
          </a:p>
          <a:p>
            <a:r>
              <a:rPr lang="en-US" dirty="0" smtClean="0"/>
              <a:t>Number of bytes</a:t>
            </a:r>
          </a:p>
          <a:p>
            <a:r>
              <a:rPr lang="en-US" dirty="0" smtClean="0"/>
              <a:t>Number of Domains</a:t>
            </a:r>
          </a:p>
          <a:p>
            <a:r>
              <a:rPr lang="en-US" dirty="0" smtClean="0"/>
              <a:t>Number of redirects</a:t>
            </a:r>
          </a:p>
          <a:p>
            <a:endParaRPr lang="en-US" dirty="0" smtClean="0"/>
          </a:p>
          <a:p>
            <a:endParaRPr lang="en-US" dirty="0" smtClean="0"/>
          </a:p>
          <a:p>
            <a:r>
              <a:rPr lang="en-US" dirty="0" smtClean="0"/>
              <a:t>Time to title</a:t>
            </a:r>
          </a:p>
          <a:p>
            <a:r>
              <a:rPr lang="en-US" dirty="0" smtClean="0"/>
              <a:t>Time</a:t>
            </a:r>
            <a:r>
              <a:rPr lang="en-US" baseline="0" dirty="0" smtClean="0"/>
              <a:t> to paint</a:t>
            </a:r>
          </a:p>
          <a:p>
            <a:r>
              <a:rPr lang="en-US" baseline="0" dirty="0" smtClean="0"/>
              <a:t>Time to </a:t>
            </a:r>
            <a:r>
              <a:rPr lang="en-US" baseline="0" dirty="0" err="1" smtClean="0"/>
              <a:t>onload</a:t>
            </a:r>
            <a:endParaRPr lang="en-US" baseline="0" dirty="0" smtClean="0"/>
          </a:p>
          <a:p>
            <a:r>
              <a:rPr lang="en-US" baseline="0" dirty="0" smtClean="0"/>
              <a:t>Time to </a:t>
            </a:r>
            <a:r>
              <a:rPr lang="en-US" baseline="0" dirty="0" err="1" smtClean="0"/>
              <a:t>DomContentLoaded</a:t>
            </a:r>
            <a:endParaRPr lang="en-US" baseline="0" dirty="0" smtClean="0"/>
          </a:p>
          <a:p>
            <a:r>
              <a:rPr lang="en-US" baseline="0" dirty="0" smtClean="0"/>
              <a:t>Time to X? (What’s your X?)</a:t>
            </a:r>
          </a:p>
          <a:p>
            <a:r>
              <a:rPr lang="en-US" baseline="0" dirty="0" smtClean="0"/>
              <a:t>Time to First Byte (Broken up into DNS, Connection, SSL &amp; Server)</a:t>
            </a:r>
          </a:p>
          <a:p>
            <a:r>
              <a:rPr lang="en-US" baseline="0" dirty="0" smtClean="0"/>
              <a:t>Speed Index</a:t>
            </a:r>
          </a:p>
          <a:p>
            <a:endParaRPr lang="en-US" baseline="0" dirty="0" smtClean="0"/>
          </a:p>
          <a:p>
            <a:r>
              <a:rPr lang="en-US" baseline="0" dirty="0" smtClean="0"/>
              <a:t>Median vs Averages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34</a:t>
            </a:fld>
            <a:endParaRPr lang="en-US" dirty="0"/>
          </a:p>
        </p:txBody>
      </p:sp>
    </p:spTree>
    <p:extLst>
      <p:ext uri="{BB962C8B-B14F-4D97-AF65-F5344CB8AC3E}">
        <p14:creationId xmlns:p14="http://schemas.microsoft.com/office/powerpoint/2010/main" val="8351335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Measure what matters!</a:t>
            </a:r>
          </a:p>
          <a:p>
            <a:endParaRPr lang="en-US" dirty="0" smtClean="0"/>
          </a:p>
          <a:p>
            <a:r>
              <a:rPr lang="en-US" dirty="0" smtClean="0"/>
              <a:t>Number of assets</a:t>
            </a:r>
          </a:p>
          <a:p>
            <a:r>
              <a:rPr lang="en-US" dirty="0" smtClean="0"/>
              <a:t>Number of bytes</a:t>
            </a:r>
          </a:p>
          <a:p>
            <a:r>
              <a:rPr lang="en-US" dirty="0" smtClean="0"/>
              <a:t>Number of Domains</a:t>
            </a:r>
          </a:p>
          <a:p>
            <a:r>
              <a:rPr lang="en-US" dirty="0" smtClean="0"/>
              <a:t>Number of redirects</a:t>
            </a:r>
          </a:p>
          <a:p>
            <a:endParaRPr lang="en-US" dirty="0" smtClean="0"/>
          </a:p>
          <a:p>
            <a:endParaRPr lang="en-US" dirty="0" smtClean="0"/>
          </a:p>
          <a:p>
            <a:r>
              <a:rPr lang="en-US" dirty="0" smtClean="0"/>
              <a:t>Time to title</a:t>
            </a:r>
          </a:p>
          <a:p>
            <a:r>
              <a:rPr lang="en-US" dirty="0" smtClean="0"/>
              <a:t>Time</a:t>
            </a:r>
            <a:r>
              <a:rPr lang="en-US" baseline="0" dirty="0" smtClean="0"/>
              <a:t> to paint</a:t>
            </a:r>
          </a:p>
          <a:p>
            <a:r>
              <a:rPr lang="en-US" baseline="0" dirty="0" smtClean="0"/>
              <a:t>Time to </a:t>
            </a:r>
            <a:r>
              <a:rPr lang="en-US" baseline="0" dirty="0" err="1" smtClean="0"/>
              <a:t>onload</a:t>
            </a:r>
            <a:endParaRPr lang="en-US" baseline="0" dirty="0" smtClean="0"/>
          </a:p>
          <a:p>
            <a:r>
              <a:rPr lang="en-US" baseline="0" dirty="0" smtClean="0"/>
              <a:t>Time to </a:t>
            </a:r>
            <a:r>
              <a:rPr lang="en-US" baseline="0" dirty="0" err="1" smtClean="0"/>
              <a:t>DomContentLoaded</a:t>
            </a:r>
            <a:endParaRPr lang="en-US" baseline="0" dirty="0" smtClean="0"/>
          </a:p>
          <a:p>
            <a:r>
              <a:rPr lang="en-US" baseline="0" dirty="0" smtClean="0"/>
              <a:t>Time to X? (What’s your X?)</a:t>
            </a:r>
          </a:p>
          <a:p>
            <a:r>
              <a:rPr lang="en-US" baseline="0" dirty="0" smtClean="0"/>
              <a:t>Time to First Byte (Broken up into DNS, Connection, SSL &amp; Server)</a:t>
            </a:r>
          </a:p>
          <a:p>
            <a:r>
              <a:rPr lang="en-US" baseline="0" dirty="0" smtClean="0"/>
              <a:t>Speed Index</a:t>
            </a:r>
          </a:p>
          <a:p>
            <a:endParaRPr lang="en-US" baseline="0" dirty="0" smtClean="0"/>
          </a:p>
          <a:p>
            <a:r>
              <a:rPr lang="en-US" baseline="0" dirty="0" smtClean="0"/>
              <a:t>Median vs Averages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35</a:t>
            </a:fld>
            <a:endParaRPr lang="en-US" dirty="0"/>
          </a:p>
        </p:txBody>
      </p:sp>
    </p:spTree>
    <p:extLst>
      <p:ext uri="{BB962C8B-B14F-4D97-AF65-F5344CB8AC3E}">
        <p14:creationId xmlns:p14="http://schemas.microsoft.com/office/powerpoint/2010/main" val="41302396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Measure what matters!</a:t>
            </a:r>
          </a:p>
          <a:p>
            <a:endParaRPr lang="en-US" dirty="0" smtClean="0"/>
          </a:p>
          <a:p>
            <a:r>
              <a:rPr lang="en-US" dirty="0" smtClean="0"/>
              <a:t>Number of assets</a:t>
            </a:r>
          </a:p>
          <a:p>
            <a:r>
              <a:rPr lang="en-US" dirty="0" smtClean="0"/>
              <a:t>Number of bytes</a:t>
            </a:r>
          </a:p>
          <a:p>
            <a:r>
              <a:rPr lang="en-US" dirty="0" smtClean="0"/>
              <a:t>Number of Domains</a:t>
            </a:r>
          </a:p>
          <a:p>
            <a:r>
              <a:rPr lang="en-US" dirty="0" smtClean="0"/>
              <a:t>Number of redirects</a:t>
            </a:r>
          </a:p>
          <a:p>
            <a:endParaRPr lang="en-US" dirty="0" smtClean="0"/>
          </a:p>
          <a:p>
            <a:endParaRPr lang="en-US" dirty="0" smtClean="0"/>
          </a:p>
          <a:p>
            <a:r>
              <a:rPr lang="en-US" dirty="0" smtClean="0"/>
              <a:t>Time to title</a:t>
            </a:r>
          </a:p>
          <a:p>
            <a:r>
              <a:rPr lang="en-US" dirty="0" smtClean="0"/>
              <a:t>Time</a:t>
            </a:r>
            <a:r>
              <a:rPr lang="en-US" baseline="0" dirty="0" smtClean="0"/>
              <a:t> to paint</a:t>
            </a:r>
          </a:p>
          <a:p>
            <a:r>
              <a:rPr lang="en-US" baseline="0" dirty="0" smtClean="0"/>
              <a:t>Time to </a:t>
            </a:r>
            <a:r>
              <a:rPr lang="en-US" baseline="0" dirty="0" err="1" smtClean="0"/>
              <a:t>onload</a:t>
            </a:r>
            <a:endParaRPr lang="en-US" baseline="0" dirty="0" smtClean="0"/>
          </a:p>
          <a:p>
            <a:r>
              <a:rPr lang="en-US" baseline="0" dirty="0" smtClean="0"/>
              <a:t>Time to </a:t>
            </a:r>
            <a:r>
              <a:rPr lang="en-US" baseline="0" dirty="0" err="1" smtClean="0"/>
              <a:t>DomContentLoaded</a:t>
            </a:r>
            <a:endParaRPr lang="en-US" baseline="0" dirty="0" smtClean="0"/>
          </a:p>
          <a:p>
            <a:r>
              <a:rPr lang="en-US" baseline="0" dirty="0" smtClean="0"/>
              <a:t>Time to X? (What’s your X?)</a:t>
            </a:r>
          </a:p>
          <a:p>
            <a:r>
              <a:rPr lang="en-US" baseline="0" dirty="0" smtClean="0"/>
              <a:t>Time to First Byte (Broken up into DNS, Connection, SSL &amp; Server)</a:t>
            </a:r>
          </a:p>
          <a:p>
            <a:r>
              <a:rPr lang="en-US" baseline="0" dirty="0" smtClean="0"/>
              <a:t>Speed Index</a:t>
            </a:r>
          </a:p>
          <a:p>
            <a:endParaRPr lang="en-US" baseline="0" dirty="0" smtClean="0"/>
          </a:p>
          <a:p>
            <a:r>
              <a:rPr lang="en-US" baseline="0" dirty="0" smtClean="0"/>
              <a:t>Median vs Averages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36</a:t>
            </a:fld>
            <a:endParaRPr lang="en-US" dirty="0"/>
          </a:p>
        </p:txBody>
      </p:sp>
    </p:spTree>
    <p:extLst>
      <p:ext uri="{BB962C8B-B14F-4D97-AF65-F5344CB8AC3E}">
        <p14:creationId xmlns:p14="http://schemas.microsoft.com/office/powerpoint/2010/main" val="3532161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Measure what matters!</a:t>
            </a:r>
          </a:p>
          <a:p>
            <a:endParaRPr lang="en-US" dirty="0" smtClean="0"/>
          </a:p>
          <a:p>
            <a:r>
              <a:rPr lang="en-US" dirty="0" smtClean="0"/>
              <a:t>Number of assets</a:t>
            </a:r>
          </a:p>
          <a:p>
            <a:r>
              <a:rPr lang="en-US" dirty="0" smtClean="0"/>
              <a:t>Number of bytes</a:t>
            </a:r>
          </a:p>
          <a:p>
            <a:r>
              <a:rPr lang="en-US" dirty="0" smtClean="0"/>
              <a:t>Number of Domains</a:t>
            </a:r>
          </a:p>
          <a:p>
            <a:r>
              <a:rPr lang="en-US" dirty="0" smtClean="0"/>
              <a:t>Number of redirects</a:t>
            </a:r>
          </a:p>
          <a:p>
            <a:endParaRPr lang="en-US" dirty="0" smtClean="0"/>
          </a:p>
          <a:p>
            <a:endParaRPr lang="en-US" dirty="0" smtClean="0"/>
          </a:p>
          <a:p>
            <a:r>
              <a:rPr lang="en-US" dirty="0" smtClean="0"/>
              <a:t>Time to title</a:t>
            </a:r>
          </a:p>
          <a:p>
            <a:r>
              <a:rPr lang="en-US" dirty="0" smtClean="0"/>
              <a:t>Time</a:t>
            </a:r>
            <a:r>
              <a:rPr lang="en-US" baseline="0" dirty="0" smtClean="0"/>
              <a:t> to paint</a:t>
            </a:r>
          </a:p>
          <a:p>
            <a:r>
              <a:rPr lang="en-US" baseline="0" dirty="0" smtClean="0"/>
              <a:t>Time to </a:t>
            </a:r>
            <a:r>
              <a:rPr lang="en-US" baseline="0" dirty="0" err="1" smtClean="0"/>
              <a:t>onload</a:t>
            </a:r>
            <a:endParaRPr lang="en-US" baseline="0" dirty="0" smtClean="0"/>
          </a:p>
          <a:p>
            <a:r>
              <a:rPr lang="en-US" baseline="0" dirty="0" smtClean="0"/>
              <a:t>Time to </a:t>
            </a:r>
            <a:r>
              <a:rPr lang="en-US" baseline="0" dirty="0" err="1" smtClean="0"/>
              <a:t>DomContentLoaded</a:t>
            </a:r>
            <a:endParaRPr lang="en-US" baseline="0" dirty="0" smtClean="0"/>
          </a:p>
          <a:p>
            <a:r>
              <a:rPr lang="en-US" baseline="0" dirty="0" smtClean="0"/>
              <a:t>Time to X? (What’s your X?)</a:t>
            </a:r>
          </a:p>
          <a:p>
            <a:r>
              <a:rPr lang="en-US" baseline="0" dirty="0" smtClean="0"/>
              <a:t>Time to First Byte (Broken up into DNS, Connection, SSL &amp; Server)</a:t>
            </a:r>
          </a:p>
          <a:p>
            <a:r>
              <a:rPr lang="en-US" baseline="0" dirty="0" smtClean="0"/>
              <a:t>Speed Index</a:t>
            </a:r>
          </a:p>
          <a:p>
            <a:endParaRPr lang="en-US" baseline="0" dirty="0" smtClean="0"/>
          </a:p>
          <a:p>
            <a:r>
              <a:rPr lang="en-US" baseline="0" dirty="0" smtClean="0"/>
              <a:t>Median vs Averages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6</a:t>
            </a:fld>
            <a:endParaRPr lang="en-US" dirty="0"/>
          </a:p>
        </p:txBody>
      </p:sp>
    </p:spTree>
    <p:extLst>
      <p:ext uri="{BB962C8B-B14F-4D97-AF65-F5344CB8AC3E}">
        <p14:creationId xmlns:p14="http://schemas.microsoft.com/office/powerpoint/2010/main" val="80179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Measure what matters!</a:t>
            </a:r>
          </a:p>
          <a:p>
            <a:endParaRPr lang="en-US" dirty="0" smtClean="0"/>
          </a:p>
          <a:p>
            <a:r>
              <a:rPr lang="en-US" dirty="0" smtClean="0"/>
              <a:t>Number of assets</a:t>
            </a:r>
          </a:p>
          <a:p>
            <a:r>
              <a:rPr lang="en-US" dirty="0" smtClean="0"/>
              <a:t>Number of bytes</a:t>
            </a:r>
          </a:p>
          <a:p>
            <a:r>
              <a:rPr lang="en-US" dirty="0" smtClean="0"/>
              <a:t>Number of Domains</a:t>
            </a:r>
          </a:p>
          <a:p>
            <a:r>
              <a:rPr lang="en-US" dirty="0" smtClean="0"/>
              <a:t>Number of redirects</a:t>
            </a:r>
          </a:p>
          <a:p>
            <a:endParaRPr lang="en-US" dirty="0" smtClean="0"/>
          </a:p>
          <a:p>
            <a:endParaRPr lang="en-US" dirty="0" smtClean="0"/>
          </a:p>
          <a:p>
            <a:r>
              <a:rPr lang="en-US" dirty="0" smtClean="0"/>
              <a:t>Time to title</a:t>
            </a:r>
          </a:p>
          <a:p>
            <a:r>
              <a:rPr lang="en-US" dirty="0" smtClean="0"/>
              <a:t>Time</a:t>
            </a:r>
            <a:r>
              <a:rPr lang="en-US" baseline="0" dirty="0" smtClean="0"/>
              <a:t> to paint</a:t>
            </a:r>
          </a:p>
          <a:p>
            <a:r>
              <a:rPr lang="en-US" baseline="0" dirty="0" smtClean="0"/>
              <a:t>Time to </a:t>
            </a:r>
            <a:r>
              <a:rPr lang="en-US" baseline="0" dirty="0" err="1" smtClean="0"/>
              <a:t>onload</a:t>
            </a:r>
            <a:endParaRPr lang="en-US" baseline="0" dirty="0" smtClean="0"/>
          </a:p>
          <a:p>
            <a:r>
              <a:rPr lang="en-US" baseline="0" dirty="0" smtClean="0"/>
              <a:t>Time to </a:t>
            </a:r>
            <a:r>
              <a:rPr lang="en-US" baseline="0" dirty="0" err="1" smtClean="0"/>
              <a:t>DomContentLoaded</a:t>
            </a:r>
            <a:endParaRPr lang="en-US" baseline="0" dirty="0" smtClean="0"/>
          </a:p>
          <a:p>
            <a:r>
              <a:rPr lang="en-US" baseline="0" dirty="0" smtClean="0"/>
              <a:t>Time to X? (What’s your X?)</a:t>
            </a:r>
          </a:p>
          <a:p>
            <a:r>
              <a:rPr lang="en-US" baseline="0" dirty="0" smtClean="0"/>
              <a:t>Time to First Byte (Broken up into DNS, Connection, SSL &amp; Server)</a:t>
            </a:r>
          </a:p>
          <a:p>
            <a:r>
              <a:rPr lang="en-US" baseline="0" dirty="0" smtClean="0"/>
              <a:t>Speed Index</a:t>
            </a:r>
          </a:p>
          <a:p>
            <a:endParaRPr lang="en-US" baseline="0" dirty="0" smtClean="0"/>
          </a:p>
          <a:p>
            <a:r>
              <a:rPr lang="en-US" baseline="0" dirty="0" smtClean="0"/>
              <a:t>Median vs Averages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37</a:t>
            </a:fld>
            <a:endParaRPr lang="en-US" dirty="0"/>
          </a:p>
        </p:txBody>
      </p:sp>
    </p:spTree>
    <p:extLst>
      <p:ext uri="{BB962C8B-B14F-4D97-AF65-F5344CB8AC3E}">
        <p14:creationId xmlns:p14="http://schemas.microsoft.com/office/powerpoint/2010/main" val="34148831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Measure what matters!</a:t>
            </a:r>
          </a:p>
          <a:p>
            <a:endParaRPr lang="en-US" dirty="0" smtClean="0"/>
          </a:p>
          <a:p>
            <a:r>
              <a:rPr lang="en-US" dirty="0" smtClean="0"/>
              <a:t>Number of assets</a:t>
            </a:r>
          </a:p>
          <a:p>
            <a:r>
              <a:rPr lang="en-US" dirty="0" smtClean="0"/>
              <a:t>Number of bytes</a:t>
            </a:r>
          </a:p>
          <a:p>
            <a:r>
              <a:rPr lang="en-US" dirty="0" smtClean="0"/>
              <a:t>Number of Domains</a:t>
            </a:r>
          </a:p>
          <a:p>
            <a:r>
              <a:rPr lang="en-US" dirty="0" smtClean="0"/>
              <a:t>Number of redirects</a:t>
            </a:r>
          </a:p>
          <a:p>
            <a:endParaRPr lang="en-US" dirty="0" smtClean="0"/>
          </a:p>
          <a:p>
            <a:endParaRPr lang="en-US" dirty="0" smtClean="0"/>
          </a:p>
          <a:p>
            <a:r>
              <a:rPr lang="en-US" dirty="0" smtClean="0"/>
              <a:t>Time to title</a:t>
            </a:r>
          </a:p>
          <a:p>
            <a:r>
              <a:rPr lang="en-US" dirty="0" smtClean="0"/>
              <a:t>Time</a:t>
            </a:r>
            <a:r>
              <a:rPr lang="en-US" baseline="0" dirty="0" smtClean="0"/>
              <a:t> to paint</a:t>
            </a:r>
          </a:p>
          <a:p>
            <a:r>
              <a:rPr lang="en-US" baseline="0" dirty="0" smtClean="0"/>
              <a:t>Time to </a:t>
            </a:r>
            <a:r>
              <a:rPr lang="en-US" baseline="0" dirty="0" err="1" smtClean="0"/>
              <a:t>onload</a:t>
            </a:r>
            <a:endParaRPr lang="en-US" baseline="0" dirty="0" smtClean="0"/>
          </a:p>
          <a:p>
            <a:r>
              <a:rPr lang="en-US" baseline="0" dirty="0" smtClean="0"/>
              <a:t>Time to </a:t>
            </a:r>
            <a:r>
              <a:rPr lang="en-US" baseline="0" dirty="0" err="1" smtClean="0"/>
              <a:t>DomContentLoaded</a:t>
            </a:r>
            <a:endParaRPr lang="en-US" baseline="0" dirty="0" smtClean="0"/>
          </a:p>
          <a:p>
            <a:r>
              <a:rPr lang="en-US" baseline="0" dirty="0" smtClean="0"/>
              <a:t>Time to X? (What’s your X?)</a:t>
            </a:r>
          </a:p>
          <a:p>
            <a:r>
              <a:rPr lang="en-US" baseline="0" dirty="0" smtClean="0"/>
              <a:t>Time to First Byte (Broken up into DNS, Connection, SSL &amp; Server)</a:t>
            </a:r>
          </a:p>
          <a:p>
            <a:r>
              <a:rPr lang="en-US" baseline="0" dirty="0" smtClean="0"/>
              <a:t>Speed Index</a:t>
            </a:r>
          </a:p>
          <a:p>
            <a:endParaRPr lang="en-US" baseline="0" dirty="0" smtClean="0"/>
          </a:p>
          <a:p>
            <a:r>
              <a:rPr lang="en-US" baseline="0" dirty="0" smtClean="0"/>
              <a:t>Median vs Averages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38</a:t>
            </a:fld>
            <a:endParaRPr lang="en-US" dirty="0"/>
          </a:p>
        </p:txBody>
      </p:sp>
    </p:spTree>
    <p:extLst>
      <p:ext uri="{BB962C8B-B14F-4D97-AF65-F5344CB8AC3E}">
        <p14:creationId xmlns:p14="http://schemas.microsoft.com/office/powerpoint/2010/main" val="12006156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Measure what matters!</a:t>
            </a:r>
          </a:p>
          <a:p>
            <a:endParaRPr lang="en-US" dirty="0" smtClean="0"/>
          </a:p>
          <a:p>
            <a:r>
              <a:rPr lang="en-US" dirty="0" smtClean="0"/>
              <a:t>Number of assets</a:t>
            </a:r>
          </a:p>
          <a:p>
            <a:r>
              <a:rPr lang="en-US" dirty="0" smtClean="0"/>
              <a:t>Number of bytes</a:t>
            </a:r>
          </a:p>
          <a:p>
            <a:r>
              <a:rPr lang="en-US" dirty="0" smtClean="0"/>
              <a:t>Number of Domains</a:t>
            </a:r>
          </a:p>
          <a:p>
            <a:r>
              <a:rPr lang="en-US" dirty="0" smtClean="0"/>
              <a:t>Number of redirects</a:t>
            </a:r>
          </a:p>
          <a:p>
            <a:endParaRPr lang="en-US" dirty="0" smtClean="0"/>
          </a:p>
          <a:p>
            <a:endParaRPr lang="en-US" dirty="0" smtClean="0"/>
          </a:p>
          <a:p>
            <a:r>
              <a:rPr lang="en-US" dirty="0" smtClean="0"/>
              <a:t>Time to title</a:t>
            </a:r>
          </a:p>
          <a:p>
            <a:r>
              <a:rPr lang="en-US" dirty="0" smtClean="0"/>
              <a:t>Time</a:t>
            </a:r>
            <a:r>
              <a:rPr lang="en-US" baseline="0" dirty="0" smtClean="0"/>
              <a:t> to paint</a:t>
            </a:r>
          </a:p>
          <a:p>
            <a:r>
              <a:rPr lang="en-US" baseline="0" dirty="0" smtClean="0"/>
              <a:t>Time to </a:t>
            </a:r>
            <a:r>
              <a:rPr lang="en-US" baseline="0" dirty="0" err="1" smtClean="0"/>
              <a:t>onload</a:t>
            </a:r>
            <a:endParaRPr lang="en-US" baseline="0" dirty="0" smtClean="0"/>
          </a:p>
          <a:p>
            <a:r>
              <a:rPr lang="en-US" baseline="0" dirty="0" smtClean="0"/>
              <a:t>Time to </a:t>
            </a:r>
            <a:r>
              <a:rPr lang="en-US" baseline="0" dirty="0" err="1" smtClean="0"/>
              <a:t>DomContentLoaded</a:t>
            </a:r>
            <a:endParaRPr lang="en-US" baseline="0" dirty="0" smtClean="0"/>
          </a:p>
          <a:p>
            <a:r>
              <a:rPr lang="en-US" baseline="0" dirty="0" smtClean="0"/>
              <a:t>Time to X? (What’s your X?)</a:t>
            </a:r>
          </a:p>
          <a:p>
            <a:r>
              <a:rPr lang="en-US" baseline="0" dirty="0" smtClean="0"/>
              <a:t>Time to First Byte (Broken up into DNS, Connection, SSL &amp; Server)</a:t>
            </a:r>
          </a:p>
          <a:p>
            <a:r>
              <a:rPr lang="en-US" baseline="0" dirty="0" smtClean="0"/>
              <a:t>Speed Index</a:t>
            </a:r>
          </a:p>
          <a:p>
            <a:endParaRPr lang="en-US" baseline="0" dirty="0" smtClean="0"/>
          </a:p>
          <a:p>
            <a:r>
              <a:rPr lang="en-US" baseline="0" dirty="0" smtClean="0"/>
              <a:t>Median vs Averages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39</a:t>
            </a:fld>
            <a:endParaRPr lang="en-US" dirty="0"/>
          </a:p>
        </p:txBody>
      </p:sp>
    </p:spTree>
    <p:extLst>
      <p:ext uri="{BB962C8B-B14F-4D97-AF65-F5344CB8AC3E}">
        <p14:creationId xmlns:p14="http://schemas.microsoft.com/office/powerpoint/2010/main" val="3436087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Measure what matters!</a:t>
            </a:r>
          </a:p>
          <a:p>
            <a:endParaRPr lang="en-US" dirty="0" smtClean="0"/>
          </a:p>
          <a:p>
            <a:r>
              <a:rPr lang="en-US" dirty="0" smtClean="0"/>
              <a:t>Number of assets</a:t>
            </a:r>
          </a:p>
          <a:p>
            <a:r>
              <a:rPr lang="en-US" dirty="0" smtClean="0"/>
              <a:t>Number of bytes</a:t>
            </a:r>
          </a:p>
          <a:p>
            <a:r>
              <a:rPr lang="en-US" dirty="0" smtClean="0"/>
              <a:t>Number of Domains</a:t>
            </a:r>
          </a:p>
          <a:p>
            <a:r>
              <a:rPr lang="en-US" dirty="0" smtClean="0"/>
              <a:t>Number of redirects</a:t>
            </a:r>
          </a:p>
          <a:p>
            <a:endParaRPr lang="en-US" dirty="0" smtClean="0"/>
          </a:p>
          <a:p>
            <a:endParaRPr lang="en-US" dirty="0" smtClean="0"/>
          </a:p>
          <a:p>
            <a:r>
              <a:rPr lang="en-US" dirty="0" smtClean="0"/>
              <a:t>Time to title</a:t>
            </a:r>
          </a:p>
          <a:p>
            <a:r>
              <a:rPr lang="en-US" dirty="0" smtClean="0"/>
              <a:t>Time</a:t>
            </a:r>
            <a:r>
              <a:rPr lang="en-US" baseline="0" dirty="0" smtClean="0"/>
              <a:t> to paint</a:t>
            </a:r>
          </a:p>
          <a:p>
            <a:r>
              <a:rPr lang="en-US" baseline="0" dirty="0" smtClean="0"/>
              <a:t>Time to </a:t>
            </a:r>
            <a:r>
              <a:rPr lang="en-US" baseline="0" dirty="0" err="1" smtClean="0"/>
              <a:t>onload</a:t>
            </a:r>
            <a:endParaRPr lang="en-US" baseline="0" dirty="0" smtClean="0"/>
          </a:p>
          <a:p>
            <a:r>
              <a:rPr lang="en-US" baseline="0" dirty="0" smtClean="0"/>
              <a:t>Time to </a:t>
            </a:r>
            <a:r>
              <a:rPr lang="en-US" baseline="0" dirty="0" err="1" smtClean="0"/>
              <a:t>DomContentLoaded</a:t>
            </a:r>
            <a:endParaRPr lang="en-US" baseline="0" dirty="0" smtClean="0"/>
          </a:p>
          <a:p>
            <a:r>
              <a:rPr lang="en-US" baseline="0" dirty="0" smtClean="0"/>
              <a:t>Time to X? (What’s your X?)</a:t>
            </a:r>
          </a:p>
          <a:p>
            <a:r>
              <a:rPr lang="en-US" baseline="0" dirty="0" smtClean="0"/>
              <a:t>Time to First Byte (Broken up into DNS, Connection, SSL &amp; Server)</a:t>
            </a:r>
          </a:p>
          <a:p>
            <a:r>
              <a:rPr lang="en-US" baseline="0" dirty="0" smtClean="0"/>
              <a:t>Speed Index</a:t>
            </a:r>
          </a:p>
          <a:p>
            <a:endParaRPr lang="en-US" baseline="0" dirty="0" smtClean="0"/>
          </a:p>
          <a:p>
            <a:r>
              <a:rPr lang="en-US" baseline="0" dirty="0" smtClean="0"/>
              <a:t>Median vs Averages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7</a:t>
            </a:fld>
            <a:endParaRPr lang="en-US" dirty="0"/>
          </a:p>
        </p:txBody>
      </p:sp>
    </p:spTree>
    <p:extLst>
      <p:ext uri="{BB962C8B-B14F-4D97-AF65-F5344CB8AC3E}">
        <p14:creationId xmlns:p14="http://schemas.microsoft.com/office/powerpoint/2010/main" val="80959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Measure what matters!</a:t>
            </a:r>
          </a:p>
          <a:p>
            <a:endParaRPr lang="en-US" dirty="0" smtClean="0"/>
          </a:p>
          <a:p>
            <a:r>
              <a:rPr lang="en-US" dirty="0" smtClean="0"/>
              <a:t>Number of assets</a:t>
            </a:r>
          </a:p>
          <a:p>
            <a:r>
              <a:rPr lang="en-US" dirty="0" smtClean="0"/>
              <a:t>Number of bytes</a:t>
            </a:r>
          </a:p>
          <a:p>
            <a:r>
              <a:rPr lang="en-US" dirty="0" smtClean="0"/>
              <a:t>Number of Domains</a:t>
            </a:r>
          </a:p>
          <a:p>
            <a:r>
              <a:rPr lang="en-US" dirty="0" smtClean="0"/>
              <a:t>Number of redirects</a:t>
            </a:r>
          </a:p>
          <a:p>
            <a:endParaRPr lang="en-US" dirty="0" smtClean="0"/>
          </a:p>
          <a:p>
            <a:endParaRPr lang="en-US" dirty="0" smtClean="0"/>
          </a:p>
          <a:p>
            <a:r>
              <a:rPr lang="en-US" dirty="0" smtClean="0"/>
              <a:t>Time to title</a:t>
            </a:r>
          </a:p>
          <a:p>
            <a:r>
              <a:rPr lang="en-US" dirty="0" smtClean="0"/>
              <a:t>Time</a:t>
            </a:r>
            <a:r>
              <a:rPr lang="en-US" baseline="0" dirty="0" smtClean="0"/>
              <a:t> to paint</a:t>
            </a:r>
          </a:p>
          <a:p>
            <a:r>
              <a:rPr lang="en-US" baseline="0" dirty="0" smtClean="0"/>
              <a:t>Time to </a:t>
            </a:r>
            <a:r>
              <a:rPr lang="en-US" baseline="0" dirty="0" err="1" smtClean="0"/>
              <a:t>onload</a:t>
            </a:r>
            <a:endParaRPr lang="en-US" baseline="0" dirty="0" smtClean="0"/>
          </a:p>
          <a:p>
            <a:r>
              <a:rPr lang="en-US" baseline="0" dirty="0" smtClean="0"/>
              <a:t>Time to </a:t>
            </a:r>
            <a:r>
              <a:rPr lang="en-US" baseline="0" dirty="0" err="1" smtClean="0"/>
              <a:t>DomContentLoaded</a:t>
            </a:r>
            <a:endParaRPr lang="en-US" baseline="0" dirty="0" smtClean="0"/>
          </a:p>
          <a:p>
            <a:r>
              <a:rPr lang="en-US" baseline="0" dirty="0" smtClean="0"/>
              <a:t>Time to X? (What’s your X?)</a:t>
            </a:r>
          </a:p>
          <a:p>
            <a:r>
              <a:rPr lang="en-US" baseline="0" dirty="0" smtClean="0"/>
              <a:t>Time to First Byte (Broken up into DNS, Connection, SSL &amp; Server)</a:t>
            </a:r>
          </a:p>
          <a:p>
            <a:r>
              <a:rPr lang="en-US" baseline="0" dirty="0" smtClean="0"/>
              <a:t>Speed Index</a:t>
            </a:r>
          </a:p>
          <a:p>
            <a:endParaRPr lang="en-US" baseline="0" dirty="0" smtClean="0"/>
          </a:p>
          <a:p>
            <a:r>
              <a:rPr lang="en-US" baseline="0" dirty="0" smtClean="0"/>
              <a:t>Median vs Averages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8</a:t>
            </a:fld>
            <a:endParaRPr lang="en-US" dirty="0"/>
          </a:p>
        </p:txBody>
      </p:sp>
    </p:spTree>
    <p:extLst>
      <p:ext uri="{BB962C8B-B14F-4D97-AF65-F5344CB8AC3E}">
        <p14:creationId xmlns:p14="http://schemas.microsoft.com/office/powerpoint/2010/main" val="682078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Number of assets</a:t>
            </a:r>
          </a:p>
          <a:p>
            <a:r>
              <a:rPr lang="en-US" dirty="0" smtClean="0"/>
              <a:t>Number of bytes</a:t>
            </a:r>
          </a:p>
          <a:p>
            <a:r>
              <a:rPr lang="en-US" dirty="0" smtClean="0"/>
              <a:t>Number of Domains</a:t>
            </a:r>
          </a:p>
          <a:p>
            <a:r>
              <a:rPr lang="en-US" dirty="0" smtClean="0"/>
              <a:t>Number of redirects</a:t>
            </a:r>
          </a:p>
          <a:p>
            <a:endParaRPr lang="en-US" dirty="0" smtClean="0"/>
          </a:p>
          <a:p>
            <a:endParaRPr lang="en-US" dirty="0" smtClean="0"/>
          </a:p>
          <a:p>
            <a:r>
              <a:rPr lang="en-US" dirty="0" smtClean="0"/>
              <a:t>Time to title</a:t>
            </a:r>
          </a:p>
          <a:p>
            <a:r>
              <a:rPr lang="en-US" dirty="0" smtClean="0"/>
              <a:t>Time</a:t>
            </a:r>
            <a:r>
              <a:rPr lang="en-US" baseline="0" dirty="0" smtClean="0"/>
              <a:t> to paint</a:t>
            </a:r>
          </a:p>
          <a:p>
            <a:r>
              <a:rPr lang="en-US" baseline="0" dirty="0" smtClean="0"/>
              <a:t>Time to </a:t>
            </a:r>
            <a:r>
              <a:rPr lang="en-US" baseline="0" dirty="0" err="1" smtClean="0"/>
              <a:t>onload</a:t>
            </a:r>
            <a:endParaRPr lang="en-US" baseline="0" dirty="0" smtClean="0"/>
          </a:p>
          <a:p>
            <a:r>
              <a:rPr lang="en-US" baseline="0" dirty="0" smtClean="0"/>
              <a:t>Time to </a:t>
            </a:r>
            <a:r>
              <a:rPr lang="en-US" baseline="0" dirty="0" err="1" smtClean="0"/>
              <a:t>DomContentLoaded</a:t>
            </a:r>
            <a:endParaRPr lang="en-US" baseline="0" dirty="0" smtClean="0"/>
          </a:p>
          <a:p>
            <a:r>
              <a:rPr lang="en-US" baseline="0" dirty="0" smtClean="0"/>
              <a:t>Time to X? (What’s your X?)</a:t>
            </a:r>
          </a:p>
          <a:p>
            <a:r>
              <a:rPr lang="en-US" baseline="0" dirty="0" smtClean="0"/>
              <a:t>Time to First Byte (Broken up into DNS, Connection, SSL &amp; Server)</a:t>
            </a:r>
          </a:p>
          <a:p>
            <a:r>
              <a:rPr lang="en-US" baseline="0" dirty="0" smtClean="0"/>
              <a:t>Speed Index</a:t>
            </a:r>
          </a:p>
          <a:p>
            <a:endParaRPr lang="en-US" baseline="0" dirty="0" smtClean="0"/>
          </a:p>
          <a:p>
            <a:r>
              <a:rPr lang="en-US" baseline="0" smtClean="0"/>
              <a:t>Median vs Averages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9</a:t>
            </a:fld>
            <a:endParaRPr lang="en-US" dirty="0"/>
          </a:p>
        </p:txBody>
      </p:sp>
    </p:spTree>
    <p:extLst>
      <p:ext uri="{BB962C8B-B14F-4D97-AF65-F5344CB8AC3E}">
        <p14:creationId xmlns:p14="http://schemas.microsoft.com/office/powerpoint/2010/main" val="2551715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Number of assets</a:t>
            </a:r>
          </a:p>
          <a:p>
            <a:r>
              <a:rPr lang="en-US" dirty="0" smtClean="0"/>
              <a:t>Number of bytes</a:t>
            </a:r>
          </a:p>
          <a:p>
            <a:r>
              <a:rPr lang="en-US" dirty="0" smtClean="0"/>
              <a:t>Number of Domains</a:t>
            </a:r>
          </a:p>
          <a:p>
            <a:r>
              <a:rPr lang="en-US" dirty="0" smtClean="0"/>
              <a:t>Number of redirects</a:t>
            </a:r>
          </a:p>
          <a:p>
            <a:endParaRPr lang="en-US" dirty="0" smtClean="0"/>
          </a:p>
          <a:p>
            <a:endParaRPr lang="en-US" dirty="0" smtClean="0"/>
          </a:p>
          <a:p>
            <a:r>
              <a:rPr lang="en-US" dirty="0" smtClean="0"/>
              <a:t>Time to title</a:t>
            </a:r>
          </a:p>
          <a:p>
            <a:r>
              <a:rPr lang="en-US" dirty="0" smtClean="0"/>
              <a:t>Time</a:t>
            </a:r>
            <a:r>
              <a:rPr lang="en-US" baseline="0" dirty="0" smtClean="0"/>
              <a:t> to paint</a:t>
            </a:r>
          </a:p>
          <a:p>
            <a:r>
              <a:rPr lang="en-US" baseline="0" dirty="0" smtClean="0"/>
              <a:t>Time to </a:t>
            </a:r>
            <a:r>
              <a:rPr lang="en-US" baseline="0" dirty="0" err="1" smtClean="0"/>
              <a:t>onload</a:t>
            </a:r>
            <a:endParaRPr lang="en-US" baseline="0" dirty="0" smtClean="0"/>
          </a:p>
          <a:p>
            <a:r>
              <a:rPr lang="en-US" baseline="0" dirty="0" smtClean="0"/>
              <a:t>Time to </a:t>
            </a:r>
            <a:r>
              <a:rPr lang="en-US" baseline="0" dirty="0" err="1" smtClean="0"/>
              <a:t>DomContentLoaded</a:t>
            </a:r>
            <a:endParaRPr lang="en-US" baseline="0" dirty="0" smtClean="0"/>
          </a:p>
          <a:p>
            <a:r>
              <a:rPr lang="en-US" baseline="0" dirty="0" smtClean="0"/>
              <a:t>Time to X? (What’s your X?)</a:t>
            </a:r>
          </a:p>
          <a:p>
            <a:r>
              <a:rPr lang="en-US" baseline="0" dirty="0" smtClean="0"/>
              <a:t>Time to First Byte (Broken up into DNS, Connection, SSL &amp; Server)</a:t>
            </a:r>
          </a:p>
          <a:p>
            <a:r>
              <a:rPr lang="en-US" baseline="0" dirty="0" smtClean="0"/>
              <a:t>Speed Index</a:t>
            </a:r>
          </a:p>
          <a:p>
            <a:endParaRPr lang="en-US" baseline="0" dirty="0" smtClean="0"/>
          </a:p>
          <a:p>
            <a:r>
              <a:rPr lang="en-US" baseline="0" dirty="0" smtClean="0"/>
              <a:t>Median vs Averages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10</a:t>
            </a:fld>
            <a:endParaRPr lang="en-US" dirty="0"/>
          </a:p>
        </p:txBody>
      </p:sp>
    </p:spTree>
    <p:extLst>
      <p:ext uri="{BB962C8B-B14F-4D97-AF65-F5344CB8AC3E}">
        <p14:creationId xmlns:p14="http://schemas.microsoft.com/office/powerpoint/2010/main" val="2294426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Number of assets</a:t>
            </a:r>
          </a:p>
          <a:p>
            <a:r>
              <a:rPr lang="en-US" dirty="0" smtClean="0"/>
              <a:t>Number of bytes</a:t>
            </a:r>
          </a:p>
          <a:p>
            <a:r>
              <a:rPr lang="en-US" dirty="0" smtClean="0"/>
              <a:t>Number of Domains</a:t>
            </a:r>
          </a:p>
          <a:p>
            <a:r>
              <a:rPr lang="en-US" dirty="0" smtClean="0"/>
              <a:t>Number of redirects</a:t>
            </a:r>
          </a:p>
          <a:p>
            <a:endParaRPr lang="en-US" dirty="0" smtClean="0"/>
          </a:p>
          <a:p>
            <a:endParaRPr lang="en-US" dirty="0" smtClean="0"/>
          </a:p>
          <a:p>
            <a:r>
              <a:rPr lang="en-US" dirty="0" smtClean="0"/>
              <a:t>Time to title</a:t>
            </a:r>
          </a:p>
          <a:p>
            <a:r>
              <a:rPr lang="en-US" dirty="0" smtClean="0"/>
              <a:t>Time</a:t>
            </a:r>
            <a:r>
              <a:rPr lang="en-US" baseline="0" dirty="0" smtClean="0"/>
              <a:t> to paint</a:t>
            </a:r>
          </a:p>
          <a:p>
            <a:r>
              <a:rPr lang="en-US" baseline="0" dirty="0" smtClean="0"/>
              <a:t>Time to </a:t>
            </a:r>
            <a:r>
              <a:rPr lang="en-US" baseline="0" dirty="0" err="1" smtClean="0"/>
              <a:t>onload</a:t>
            </a:r>
            <a:endParaRPr lang="en-US" baseline="0" dirty="0" smtClean="0"/>
          </a:p>
          <a:p>
            <a:r>
              <a:rPr lang="en-US" baseline="0" dirty="0" smtClean="0"/>
              <a:t>Time to </a:t>
            </a:r>
            <a:r>
              <a:rPr lang="en-US" baseline="0" dirty="0" err="1" smtClean="0"/>
              <a:t>DomContentLoaded</a:t>
            </a:r>
            <a:endParaRPr lang="en-US" baseline="0" dirty="0" smtClean="0"/>
          </a:p>
          <a:p>
            <a:r>
              <a:rPr lang="en-US" baseline="0" dirty="0" smtClean="0"/>
              <a:t>Time to X? (What’s your X?)</a:t>
            </a:r>
          </a:p>
          <a:p>
            <a:r>
              <a:rPr lang="en-US" baseline="0" dirty="0" smtClean="0"/>
              <a:t>Time to First Byte (Broken up into DNS, Connection, SSL &amp; Server)</a:t>
            </a:r>
          </a:p>
          <a:p>
            <a:r>
              <a:rPr lang="en-US" baseline="0" dirty="0" smtClean="0"/>
              <a:t>Speed Index</a:t>
            </a:r>
          </a:p>
          <a:p>
            <a:endParaRPr lang="en-US" baseline="0" dirty="0" smtClean="0"/>
          </a:p>
          <a:p>
            <a:r>
              <a:rPr lang="en-US" baseline="0" dirty="0" smtClean="0"/>
              <a:t>Median vs Averages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11</a:t>
            </a:fld>
            <a:endParaRPr lang="en-US" dirty="0"/>
          </a:p>
        </p:txBody>
      </p:sp>
    </p:spTree>
    <p:extLst>
      <p:ext uri="{BB962C8B-B14F-4D97-AF65-F5344CB8AC3E}">
        <p14:creationId xmlns:p14="http://schemas.microsoft.com/office/powerpoint/2010/main" val="1374962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Number of assets</a:t>
            </a:r>
          </a:p>
          <a:p>
            <a:r>
              <a:rPr lang="en-US" dirty="0" smtClean="0"/>
              <a:t>Number of bytes</a:t>
            </a:r>
          </a:p>
          <a:p>
            <a:r>
              <a:rPr lang="en-US" dirty="0" smtClean="0"/>
              <a:t>Number of Domains</a:t>
            </a:r>
          </a:p>
          <a:p>
            <a:r>
              <a:rPr lang="en-US" dirty="0" smtClean="0"/>
              <a:t>Number of redirects</a:t>
            </a:r>
          </a:p>
          <a:p>
            <a:endParaRPr lang="en-US" dirty="0" smtClean="0"/>
          </a:p>
          <a:p>
            <a:endParaRPr lang="en-US" dirty="0" smtClean="0"/>
          </a:p>
          <a:p>
            <a:r>
              <a:rPr lang="en-US" dirty="0" smtClean="0"/>
              <a:t>Time to title</a:t>
            </a:r>
          </a:p>
          <a:p>
            <a:r>
              <a:rPr lang="en-US" dirty="0" smtClean="0"/>
              <a:t>Time</a:t>
            </a:r>
            <a:r>
              <a:rPr lang="en-US" baseline="0" dirty="0" smtClean="0"/>
              <a:t> to paint</a:t>
            </a:r>
          </a:p>
          <a:p>
            <a:r>
              <a:rPr lang="en-US" baseline="0" dirty="0" smtClean="0"/>
              <a:t>Time to </a:t>
            </a:r>
            <a:r>
              <a:rPr lang="en-US" baseline="0" dirty="0" err="1" smtClean="0"/>
              <a:t>onload</a:t>
            </a:r>
            <a:endParaRPr lang="en-US" baseline="0" dirty="0" smtClean="0"/>
          </a:p>
          <a:p>
            <a:r>
              <a:rPr lang="en-US" baseline="0" dirty="0" smtClean="0"/>
              <a:t>Time to </a:t>
            </a:r>
            <a:r>
              <a:rPr lang="en-US" baseline="0" dirty="0" err="1" smtClean="0"/>
              <a:t>DomContentLoaded</a:t>
            </a:r>
            <a:endParaRPr lang="en-US" baseline="0" dirty="0" smtClean="0"/>
          </a:p>
          <a:p>
            <a:r>
              <a:rPr lang="en-US" baseline="0" dirty="0" smtClean="0"/>
              <a:t>Time to X? (What’s your X?)</a:t>
            </a:r>
          </a:p>
          <a:p>
            <a:r>
              <a:rPr lang="en-US" baseline="0" dirty="0" smtClean="0"/>
              <a:t>Time to First Byte (Broken up into DNS, Connection, SSL &amp; Server)</a:t>
            </a:r>
          </a:p>
          <a:p>
            <a:r>
              <a:rPr lang="en-US" baseline="0" dirty="0" smtClean="0"/>
              <a:t>Speed Index</a:t>
            </a:r>
          </a:p>
          <a:p>
            <a:endParaRPr lang="en-US" baseline="0" dirty="0" smtClean="0"/>
          </a:p>
          <a:p>
            <a:r>
              <a:rPr lang="en-US" baseline="0" smtClean="0"/>
              <a:t>Median vs Averages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12</a:t>
            </a:fld>
            <a:endParaRPr lang="en-US" dirty="0"/>
          </a:p>
        </p:txBody>
      </p:sp>
    </p:spTree>
    <p:extLst>
      <p:ext uri="{BB962C8B-B14F-4D97-AF65-F5344CB8AC3E}">
        <p14:creationId xmlns:p14="http://schemas.microsoft.com/office/powerpoint/2010/main" val="4120719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Number of assets</a:t>
            </a:r>
          </a:p>
          <a:p>
            <a:r>
              <a:rPr lang="en-US" dirty="0" smtClean="0"/>
              <a:t>Number of bytes</a:t>
            </a:r>
          </a:p>
          <a:p>
            <a:r>
              <a:rPr lang="en-US" dirty="0" smtClean="0"/>
              <a:t>Number of Domains</a:t>
            </a:r>
          </a:p>
          <a:p>
            <a:r>
              <a:rPr lang="en-US" dirty="0" smtClean="0"/>
              <a:t>Number of redirects</a:t>
            </a:r>
          </a:p>
          <a:p>
            <a:endParaRPr lang="en-US" dirty="0" smtClean="0"/>
          </a:p>
          <a:p>
            <a:endParaRPr lang="en-US" dirty="0" smtClean="0"/>
          </a:p>
          <a:p>
            <a:r>
              <a:rPr lang="en-US" dirty="0" smtClean="0"/>
              <a:t>Time to title</a:t>
            </a:r>
          </a:p>
          <a:p>
            <a:r>
              <a:rPr lang="en-US" dirty="0" smtClean="0"/>
              <a:t>Time</a:t>
            </a:r>
            <a:r>
              <a:rPr lang="en-US" baseline="0" dirty="0" smtClean="0"/>
              <a:t> to paint</a:t>
            </a:r>
          </a:p>
          <a:p>
            <a:r>
              <a:rPr lang="en-US" baseline="0" dirty="0" smtClean="0"/>
              <a:t>Time to </a:t>
            </a:r>
            <a:r>
              <a:rPr lang="en-US" baseline="0" dirty="0" err="1" smtClean="0"/>
              <a:t>onload</a:t>
            </a:r>
            <a:endParaRPr lang="en-US" baseline="0" dirty="0" smtClean="0"/>
          </a:p>
          <a:p>
            <a:r>
              <a:rPr lang="en-US" baseline="0" dirty="0" smtClean="0"/>
              <a:t>Time to </a:t>
            </a:r>
            <a:r>
              <a:rPr lang="en-US" baseline="0" dirty="0" err="1" smtClean="0"/>
              <a:t>DomContentLoaded</a:t>
            </a:r>
            <a:endParaRPr lang="en-US" baseline="0" dirty="0" smtClean="0"/>
          </a:p>
          <a:p>
            <a:r>
              <a:rPr lang="en-US" baseline="0" dirty="0" smtClean="0"/>
              <a:t>Time to X? (What’s your X?)</a:t>
            </a:r>
          </a:p>
          <a:p>
            <a:r>
              <a:rPr lang="en-US" baseline="0" dirty="0" smtClean="0"/>
              <a:t>Time to First Byte (Broken up into DNS, Connection, SSL &amp; Server)</a:t>
            </a:r>
          </a:p>
          <a:p>
            <a:r>
              <a:rPr lang="en-US" baseline="0" dirty="0" smtClean="0"/>
              <a:t>Speed Index</a:t>
            </a:r>
          </a:p>
          <a:p>
            <a:endParaRPr lang="en-US" baseline="0" dirty="0" smtClean="0"/>
          </a:p>
          <a:p>
            <a:r>
              <a:rPr lang="en-US" baseline="0" smtClean="0"/>
              <a:t>Median vs Averages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13</a:t>
            </a:fld>
            <a:endParaRPr lang="en-US" dirty="0"/>
          </a:p>
        </p:txBody>
      </p:sp>
    </p:spTree>
    <p:extLst>
      <p:ext uri="{BB962C8B-B14F-4D97-AF65-F5344CB8AC3E}">
        <p14:creationId xmlns:p14="http://schemas.microsoft.com/office/powerpoint/2010/main" val="14650627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Vintage Stamp Title Page ">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1902011" y="8730208"/>
            <a:ext cx="19802476" cy="3023370"/>
          </a:xfrm>
          <a:prstGeom prst="rect">
            <a:avLst/>
          </a:prstGeom>
          <a:effectLst/>
        </p:spPr>
        <p:txBody>
          <a:bodyPr vert="horz"/>
          <a:lstStyle>
            <a:lvl1pPr algn="l">
              <a:defRPr sz="7200" spc="0">
                <a:solidFill>
                  <a:srgbClr val="FFFFFF"/>
                </a:solidFill>
                <a:effectLst/>
                <a:latin typeface="nevis Bold"/>
                <a:cs typeface="nevis Bold"/>
              </a:defRPr>
            </a:lvl1pPr>
            <a:lvl2pPr>
              <a:defRPr spc="0">
                <a:solidFill>
                  <a:srgbClr val="8D8E8D"/>
                </a:solidFill>
                <a:effectLst/>
                <a:latin typeface="Miso"/>
                <a:cs typeface="Miso"/>
              </a:defRPr>
            </a:lvl2pPr>
            <a:lvl3pPr>
              <a:defRPr spc="0">
                <a:solidFill>
                  <a:srgbClr val="8D8E8D"/>
                </a:solidFill>
                <a:effectLst/>
                <a:latin typeface="Miso"/>
                <a:cs typeface="Miso"/>
              </a:defRPr>
            </a:lvl3pPr>
            <a:lvl4pPr>
              <a:defRPr spc="0">
                <a:solidFill>
                  <a:srgbClr val="8D8E8D"/>
                </a:solidFill>
                <a:effectLst/>
                <a:latin typeface="Miso"/>
                <a:cs typeface="Miso"/>
              </a:defRPr>
            </a:lvl4pPr>
            <a:lvl5pPr>
              <a:defRPr spc="0">
                <a:solidFill>
                  <a:srgbClr val="8D8E8D"/>
                </a:solidFill>
                <a:effectLst/>
                <a:latin typeface="Miso"/>
                <a:cs typeface="Miso"/>
              </a:defRPr>
            </a:lvl5pPr>
          </a:lstStyle>
          <a:p>
            <a:pPr lvl="0"/>
            <a:r>
              <a:rPr lang="en-US" dirty="0" smtClean="0"/>
              <a:t>CLICK TO EDIT MASTER TEXT STYLES</a:t>
            </a:r>
          </a:p>
        </p:txBody>
      </p:sp>
      <p:pic>
        <p:nvPicPr>
          <p:cNvPr id="3" name="Picture 2" descr="BigSplat1_Aqu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093712">
            <a:off x="693811" y="9909934"/>
            <a:ext cx="2864164" cy="2332248"/>
          </a:xfrm>
          <a:prstGeom prst="rect">
            <a:avLst/>
          </a:prstGeom>
        </p:spPr>
      </p:pic>
      <p:sp>
        <p:nvSpPr>
          <p:cNvPr id="15" name="Oval 14"/>
          <p:cNvSpPr/>
          <p:nvPr userDrawn="1"/>
        </p:nvSpPr>
        <p:spPr bwMode="auto">
          <a:xfrm>
            <a:off x="18647283" y="2897560"/>
            <a:ext cx="3654972" cy="3744416"/>
          </a:xfrm>
          <a:prstGeom prst="ellipse">
            <a:avLst/>
          </a:prstGeom>
          <a:solidFill>
            <a:schemeClr val="accent2">
              <a:lumMod val="75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userDrawn="1"/>
        </p:nvSpPr>
        <p:spPr>
          <a:xfrm rot="20910396">
            <a:off x="17412002" y="409788"/>
            <a:ext cx="5825953" cy="8248412"/>
          </a:xfrm>
          <a:prstGeom prst="rect">
            <a:avLst/>
          </a:prstGeom>
          <a:noFill/>
        </p:spPr>
        <p:txBody>
          <a:bodyPr wrap="none">
            <a:spAutoFit/>
          </a:bodyPr>
          <a:lstStyle/>
          <a:p>
            <a:r>
              <a:rPr kumimoji="0" lang="en-US" sz="53000" b="0" i="0" u="none" strike="noStrike" kern="1200" cap="none" spc="600" normalizeH="0" baseline="0" noProof="0" dirty="0" smtClean="0">
                <a:ln>
                  <a:noFill/>
                </a:ln>
                <a:solidFill>
                  <a:schemeClr val="accent2"/>
                </a:solidFill>
                <a:effectLst/>
                <a:uLnTx/>
                <a:uFillTx/>
                <a:latin typeface="Veneer extras"/>
                <a:ea typeface="ヒラギノ角ゴ ProN W3" charset="0"/>
                <a:cs typeface="Veneer extras"/>
                <a:sym typeface="Gill Sans" charset="0"/>
              </a:rPr>
              <a:t>6</a:t>
            </a:r>
            <a:endParaRPr lang="en-US" sz="53000" dirty="0">
              <a:solidFill>
                <a:schemeClr val="accent2"/>
              </a:solidFill>
            </a:endParaRPr>
          </a:p>
        </p:txBody>
      </p:sp>
      <p:sp>
        <p:nvSpPr>
          <p:cNvPr id="2" name="Title 1"/>
          <p:cNvSpPr>
            <a:spLocks noGrp="1"/>
          </p:cNvSpPr>
          <p:nvPr>
            <p:ph type="title" hasCustomPrompt="1"/>
          </p:nvPr>
        </p:nvSpPr>
        <p:spPr>
          <a:xfrm>
            <a:off x="1898834" y="4401989"/>
            <a:ext cx="14427648" cy="4040187"/>
          </a:xfrm>
          <a:prstGeom prst="rect">
            <a:avLst/>
          </a:prstGeom>
          <a:effectLst/>
        </p:spPr>
        <p:txBody>
          <a:bodyPr anchor="b"/>
          <a:lstStyle>
            <a:lvl1pPr algn="l">
              <a:lnSpc>
                <a:spcPct val="80000"/>
              </a:lnSpc>
              <a:defRPr sz="35000" spc="0" baseline="0">
                <a:solidFill>
                  <a:srgbClr val="FFFFFF"/>
                </a:solidFill>
                <a:effectLst/>
                <a:latin typeface="Heavyweight"/>
                <a:cs typeface="Heavyweight"/>
              </a:defRPr>
            </a:lvl1pPr>
          </a:lstStyle>
          <a:p>
            <a:r>
              <a:rPr lang="en-US" dirty="0" err="1" smtClean="0"/>
              <a:t>clickedit</a:t>
            </a:r>
            <a:r>
              <a:rPr lang="en-US" dirty="0" smtClean="0"/>
              <a:t> master</a:t>
            </a:r>
            <a:endParaRPr lang="en-US" dirty="0"/>
          </a:p>
        </p:txBody>
      </p:sp>
      <p:sp>
        <p:nvSpPr>
          <p:cNvPr id="13" name="Rectangle 12"/>
          <p:cNvSpPr/>
          <p:nvPr userDrawn="1"/>
        </p:nvSpPr>
        <p:spPr>
          <a:xfrm>
            <a:off x="1892907" y="7334761"/>
            <a:ext cx="15047809" cy="1461939"/>
          </a:xfrm>
          <a:prstGeom prst="rect">
            <a:avLst/>
          </a:prstGeom>
        </p:spPr>
        <p:txBody>
          <a:bodyPr wrap="none">
            <a:spAutoFit/>
          </a:bodyPr>
          <a:lstStyle/>
          <a:p>
            <a:pPr algn="l"/>
            <a:r>
              <a:rPr kumimoji="0" lang="en-US" sz="8900" b="0" i="0" u="none" strike="noStrike" kern="1200" cap="none" spc="600" normalizeH="0" baseline="0" noProof="0" dirty="0" smtClean="0">
                <a:ln>
                  <a:noFill/>
                </a:ln>
                <a:solidFill>
                  <a:srgbClr val="2FA2A7"/>
                </a:solidFill>
                <a:effectLst/>
                <a:uLnTx/>
                <a:uFillTx/>
                <a:latin typeface="Veneer extras"/>
                <a:ea typeface="ヒラギノ角ゴ ProN W3" charset="0"/>
                <a:cs typeface="Veneer extras"/>
                <a:sym typeface="Gill Sans" charset="0"/>
              </a:rPr>
              <a:t>zzzzzzzzzzzzzzzzzzzzzzzz</a:t>
            </a:r>
            <a:endParaRPr lang="en-US" sz="8900" dirty="0">
              <a:solidFill>
                <a:srgbClr val="2FA2A7"/>
              </a:solidFill>
            </a:endParaRPr>
          </a:p>
        </p:txBody>
      </p:sp>
      <p:sp>
        <p:nvSpPr>
          <p:cNvPr id="16" name="Rectangle 15"/>
          <p:cNvSpPr/>
          <p:nvPr userDrawn="1"/>
        </p:nvSpPr>
        <p:spPr>
          <a:xfrm rot="20790549">
            <a:off x="17073343" y="2002444"/>
            <a:ext cx="6407860" cy="4231927"/>
          </a:xfrm>
          <a:prstGeom prst="rect">
            <a:avLst/>
          </a:prstGeom>
        </p:spPr>
        <p:txBody>
          <a:bodyPr wrap="none">
            <a:spAutoFit/>
          </a:bodyPr>
          <a:lstStyle/>
          <a:p>
            <a:r>
              <a:rPr lang="en-US" sz="26900" spc="600" dirty="0" smtClean="0">
                <a:solidFill>
                  <a:schemeClr val="accent1"/>
                </a:solidFill>
                <a:latin typeface="Adhesive Nr. Seven Banners"/>
                <a:cs typeface="Adhesive Nr. Seven Banners"/>
              </a:rPr>
              <a:t>g</a:t>
            </a:r>
            <a:endParaRPr lang="en-US" sz="26900" dirty="0">
              <a:solidFill>
                <a:schemeClr val="accent1"/>
              </a:solidFill>
            </a:endParaRPr>
          </a:p>
        </p:txBody>
      </p:sp>
      <p:sp>
        <p:nvSpPr>
          <p:cNvPr id="8" name="Rectangle 7"/>
          <p:cNvSpPr/>
          <p:nvPr userDrawn="1"/>
        </p:nvSpPr>
        <p:spPr>
          <a:xfrm rot="20910396">
            <a:off x="18788861" y="2874674"/>
            <a:ext cx="3028394" cy="3355214"/>
          </a:xfrm>
          <a:prstGeom prst="rect">
            <a:avLst/>
          </a:prstGeom>
        </p:spPr>
        <p:txBody>
          <a:bodyPr wrap="none">
            <a:spAutoFit/>
          </a:bodyPr>
          <a:lstStyle/>
          <a:p>
            <a:pPr algn="ctr">
              <a:lnSpc>
                <a:spcPct val="120000"/>
              </a:lnSpc>
            </a:pPr>
            <a:r>
              <a:rPr lang="en-US" sz="3600" spc="600" dirty="0" smtClean="0">
                <a:solidFill>
                  <a:srgbClr val="FFFFFF"/>
                </a:solidFill>
                <a:latin typeface="nevis Bold"/>
                <a:cs typeface="nevis Bold"/>
              </a:rPr>
              <a:t>NIK</a:t>
            </a:r>
          </a:p>
          <a:p>
            <a:pPr algn="ctr">
              <a:lnSpc>
                <a:spcPct val="120000"/>
              </a:lnSpc>
            </a:pPr>
            <a:endParaRPr lang="en-US" sz="3600" spc="600" dirty="0" smtClean="0">
              <a:solidFill>
                <a:srgbClr val="FFFFFF"/>
              </a:solidFill>
              <a:latin typeface="nevis Bold"/>
              <a:cs typeface="nevis Bold"/>
            </a:endParaRPr>
          </a:p>
          <a:p>
            <a:pPr algn="ctr">
              <a:lnSpc>
                <a:spcPct val="120000"/>
              </a:lnSpc>
            </a:pPr>
            <a:endParaRPr lang="en-US" sz="3600" spc="600" dirty="0" smtClean="0">
              <a:solidFill>
                <a:srgbClr val="FFFFFF"/>
              </a:solidFill>
              <a:latin typeface="nevis Bold"/>
              <a:cs typeface="nevis Bold"/>
            </a:endParaRPr>
          </a:p>
          <a:p>
            <a:pPr algn="ctr">
              <a:lnSpc>
                <a:spcPct val="120000"/>
              </a:lnSpc>
            </a:pPr>
            <a:endParaRPr lang="en-US" sz="3600" spc="600" dirty="0" smtClean="0">
              <a:solidFill>
                <a:srgbClr val="FFFFFF"/>
              </a:solidFill>
              <a:latin typeface="nevis Bold"/>
              <a:cs typeface="nevis Bold"/>
            </a:endParaRPr>
          </a:p>
          <a:p>
            <a:pPr algn="ctr">
              <a:lnSpc>
                <a:spcPct val="120000"/>
              </a:lnSpc>
            </a:pPr>
            <a:r>
              <a:rPr lang="en-US" sz="3600" spc="600" dirty="0" smtClean="0">
                <a:solidFill>
                  <a:srgbClr val="FFFFFF"/>
                </a:solidFill>
                <a:latin typeface="nevis Bold"/>
                <a:cs typeface="nevis Bold"/>
              </a:rPr>
              <a:t> MOLNAR</a:t>
            </a:r>
          </a:p>
        </p:txBody>
      </p:sp>
      <p:sp>
        <p:nvSpPr>
          <p:cNvPr id="14" name="Rectangle 13"/>
          <p:cNvSpPr/>
          <p:nvPr userDrawn="1"/>
        </p:nvSpPr>
        <p:spPr>
          <a:xfrm rot="20826097">
            <a:off x="18347033" y="4061511"/>
            <a:ext cx="4023857" cy="897233"/>
          </a:xfrm>
          <a:prstGeom prst="rect">
            <a:avLst/>
          </a:prstGeom>
        </p:spPr>
        <p:txBody>
          <a:bodyPr wrap="none">
            <a:spAutoFit/>
          </a:bodyPr>
          <a:lstStyle/>
          <a:p>
            <a:pPr marL="0" marR="0" indent="0" algn="ctr" defTabSz="914400" rtl="0" eaLnBrk="1" fontAlgn="base" latinLnBrk="0" hangingPunct="1">
              <a:lnSpc>
                <a:spcPct val="120000"/>
              </a:lnSpc>
              <a:spcBef>
                <a:spcPct val="0"/>
              </a:spcBef>
              <a:spcAft>
                <a:spcPct val="0"/>
              </a:spcAft>
              <a:buClrTx/>
              <a:buSzTx/>
              <a:buFontTx/>
              <a:buNone/>
              <a:tabLst/>
              <a:defRPr/>
            </a:pPr>
            <a:r>
              <a:rPr lang="en-US" sz="4800" spc="600" dirty="0" smtClean="0">
                <a:solidFill>
                  <a:schemeClr val="tx2"/>
                </a:solidFill>
                <a:latin typeface="nevis Bold"/>
                <a:cs typeface="nevis Bold"/>
              </a:rPr>
              <a:t>@nikmd23</a:t>
            </a:r>
          </a:p>
        </p:txBody>
      </p:sp>
    </p:spTree>
    <p:extLst>
      <p:ext uri="{BB962C8B-B14F-4D97-AF65-F5344CB8AC3E}">
        <p14:creationId xmlns:p14="http://schemas.microsoft.com/office/powerpoint/2010/main" val="2264494104"/>
      </p:ext>
    </p:extLst>
  </p:cSld>
  <p:clrMapOvr>
    <a:masterClrMapping/>
  </p:clrMapOvr>
  <p:transition spd="slow">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age with Title">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Tree>
    <p:extLst>
      <p:ext uri="{BB962C8B-B14F-4D97-AF65-F5344CB8AC3E}">
        <p14:creationId xmlns:p14="http://schemas.microsoft.com/office/powerpoint/2010/main" val="1140766078"/>
      </p:ext>
    </p:extLst>
  </p:cSld>
  <p:clrMapOvr>
    <a:masterClrMapping/>
  </p:clrMapOvr>
  <p:transition spd="slow">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 Lis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232025" y="3311525"/>
            <a:ext cx="19825071" cy="8067675"/>
          </a:xfrm>
          <a:prstGeom prst="rect">
            <a:avLst/>
          </a:prstGeom>
        </p:spPr>
        <p:txBody>
          <a:bodyPr/>
          <a:lstStyle>
            <a:lvl1pPr marL="1371600" indent="-1371600" algn="l">
              <a:lnSpc>
                <a:spcPct val="100000"/>
              </a:lnSpc>
              <a:buClr>
                <a:schemeClr val="accent2"/>
              </a:buClr>
              <a:buSzPct val="107000"/>
              <a:buFont typeface="Wingdings" charset="2"/>
              <a:buChar char=""/>
              <a:defRPr sz="6000" spc="0">
                <a:solidFill>
                  <a:srgbClr val="FFFFFF"/>
                </a:solidFill>
                <a:effectLst/>
                <a:latin typeface="nevis Bold"/>
                <a:cs typeface="nevis Bold"/>
              </a:defRPr>
            </a:lvl1pPr>
            <a:lvl2pPr marL="1816100" indent="-1371600" algn="l">
              <a:lnSpc>
                <a:spcPct val="100000"/>
              </a:lnSpc>
              <a:buClr>
                <a:schemeClr val="accent2"/>
              </a:buClr>
              <a:buSzPct val="107000"/>
              <a:buFont typeface="Wingdings" charset="2"/>
              <a:buChar char=""/>
              <a:defRPr sz="6000" spc="0">
                <a:solidFill>
                  <a:srgbClr val="FFFFFF"/>
                </a:solidFill>
                <a:effectLst/>
                <a:latin typeface="nevis Bold"/>
                <a:cs typeface="nevis Bold"/>
              </a:defRPr>
            </a:lvl2pPr>
            <a:lvl3pPr marL="1905000" indent="-1143000" algn="l">
              <a:lnSpc>
                <a:spcPct val="100000"/>
              </a:lnSpc>
              <a:buClr>
                <a:schemeClr val="accent2"/>
              </a:buClr>
              <a:buSzPct val="107000"/>
              <a:buFont typeface="Wingdings" charset="2"/>
              <a:buChar char=""/>
              <a:defRPr sz="6000" spc="0">
                <a:solidFill>
                  <a:srgbClr val="FFFFFF"/>
                </a:solidFill>
                <a:effectLst/>
                <a:latin typeface="nevis Bold"/>
                <a:cs typeface="nevis Bold"/>
              </a:defRPr>
            </a:lvl3pPr>
            <a:lvl4pPr marL="2032000" indent="-1016000">
              <a:buSzPct val="80000"/>
              <a:buFont typeface="Lucida Grande"/>
              <a:buChar char="✳"/>
              <a:defRPr/>
            </a:lvl4pPr>
            <a:lvl5pPr marL="2286000" indent="-1016000">
              <a:buSzPct val="80000"/>
              <a:buFont typeface="Lucida Grande"/>
              <a:buChar char="✳"/>
              <a:defRPr/>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9"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Tree>
    <p:extLst>
      <p:ext uri="{BB962C8B-B14F-4D97-AF65-F5344CB8AC3E}">
        <p14:creationId xmlns:p14="http://schemas.microsoft.com/office/powerpoint/2010/main" val="3318530016"/>
      </p:ext>
    </p:extLst>
  </p:cSld>
  <p:clrMapOvr>
    <a:masterClrMapping/>
  </p:clrMapOvr>
  <p:transition spd="slow">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ngle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462508" y="2593975"/>
            <a:ext cx="21602700" cy="8782050"/>
          </a:xfrm>
          <a:prstGeom prst="rect">
            <a:avLst/>
          </a:prstGeom>
          <a:effectLst/>
        </p:spPr>
        <p:txBody>
          <a:bodyPr vert="horz"/>
          <a:lstStyle>
            <a:lvl1pPr>
              <a:defRPr>
                <a:solidFill>
                  <a:srgbClr val="252F53"/>
                </a:solidFill>
                <a:latin typeface="nevis Bold" panose="02000800000000000000" pitchFamily="2" charset="0"/>
              </a:defRPr>
            </a:lvl1pPr>
          </a:lstStyle>
          <a:p>
            <a:endParaRPr lang="en-US" dirty="0"/>
          </a:p>
        </p:txBody>
      </p:sp>
      <p:sp>
        <p:nvSpPr>
          <p:cNvPr id="6"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Tree>
    <p:extLst>
      <p:ext uri="{BB962C8B-B14F-4D97-AF65-F5344CB8AC3E}">
        <p14:creationId xmlns:p14="http://schemas.microsoft.com/office/powerpoint/2010/main" val="4139305502"/>
      </p:ext>
    </p:extLst>
  </p:cSld>
  <p:clrMapOvr>
    <a:masterClrMapping/>
  </p:clrMapOvr>
  <p:transition spd="slow">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7231" y="24656"/>
            <a:ext cx="24384000" cy="13746112"/>
          </a:xfrm>
          <a:prstGeom prst="rect">
            <a:avLst/>
          </a:prstGeom>
          <a:effectLst>
            <a:outerShdw blurRad="152400" dist="101600" dir="2760000" algn="tl" rotWithShape="0">
              <a:srgbClr val="000000">
                <a:alpha val="20000"/>
              </a:srgbClr>
            </a:outerShdw>
          </a:effectLst>
        </p:spPr>
        <p:txBody>
          <a:bodyPr vert="horz"/>
          <a:lstStyle>
            <a:lvl1pPr>
              <a:defRPr>
                <a:solidFill>
                  <a:srgbClr val="252F53"/>
                </a:solidFill>
                <a:latin typeface="nevis Bold" panose="02000800000000000000" pitchFamily="2" charset="0"/>
              </a:defRPr>
            </a:lvl1pPr>
          </a:lstStyle>
          <a:p>
            <a:endParaRPr lang="en-US" dirty="0"/>
          </a:p>
        </p:txBody>
      </p:sp>
    </p:spTree>
    <p:extLst>
      <p:ext uri="{BB962C8B-B14F-4D97-AF65-F5344CB8AC3E}">
        <p14:creationId xmlns:p14="http://schemas.microsoft.com/office/powerpoint/2010/main" val="3537339575"/>
      </p:ext>
    </p:extLst>
  </p:cSld>
  <p:clrMapOvr>
    <a:masterClrMapping/>
  </p:clrMapOvr>
  <p:transition spd="slow">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Step Bubble Process">
    <p:spTree>
      <p:nvGrpSpPr>
        <p:cNvPr id="1" name=""/>
        <p:cNvGrpSpPr/>
        <p:nvPr/>
      </p:nvGrpSpPr>
      <p:grpSpPr>
        <a:xfrm>
          <a:off x="0" y="0"/>
          <a:ext cx="0" cy="0"/>
          <a:chOff x="0" y="0"/>
          <a:chExt cx="0" cy="0"/>
        </a:xfrm>
      </p:grpSpPr>
      <p:sp>
        <p:nvSpPr>
          <p:cNvPr id="52" name="Oval 51"/>
          <p:cNvSpPr/>
          <p:nvPr userDrawn="1"/>
        </p:nvSpPr>
        <p:spPr bwMode="auto">
          <a:xfrm>
            <a:off x="1247330" y="3041576"/>
            <a:ext cx="4464496" cy="4464496"/>
          </a:xfrm>
          <a:prstGeom prst="ellipse">
            <a:avLst/>
          </a:prstGeom>
          <a:blipFill rotWithShape="1">
            <a:blip r:embed="rId2"/>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3" name="Text Placeholder 12"/>
          <p:cNvSpPr>
            <a:spLocks noGrp="1"/>
          </p:cNvSpPr>
          <p:nvPr>
            <p:ph type="body" sz="quarter" idx="19" hasCustomPrompt="1"/>
          </p:nvPr>
        </p:nvSpPr>
        <p:spPr>
          <a:xfrm>
            <a:off x="1464942" y="3689648"/>
            <a:ext cx="3888432" cy="3163590"/>
          </a:xfrm>
          <a:prstGeom prst="rect">
            <a:avLst/>
          </a:prstGeom>
        </p:spPr>
        <p:txBody>
          <a:bodyPr vert="horz" anchor="ctr"/>
          <a:lstStyle>
            <a:lvl1pPr marL="0" indent="0" algn="ctr">
              <a:spcBef>
                <a:spcPts val="3500"/>
              </a:spcBef>
              <a:buNone/>
              <a:defRPr sz="4400" b="0" i="0">
                <a:solidFill>
                  <a:schemeClr val="bg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64" name="Text Placeholder 12"/>
          <p:cNvSpPr>
            <a:spLocks noGrp="1"/>
          </p:cNvSpPr>
          <p:nvPr>
            <p:ph type="body" sz="quarter" idx="26" hasCustomPrompt="1"/>
          </p:nvPr>
        </p:nvSpPr>
        <p:spPr>
          <a:xfrm>
            <a:off x="1170968" y="8370168"/>
            <a:ext cx="4680520"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65" name="Text Placeholder 12"/>
          <p:cNvSpPr>
            <a:spLocks noGrp="1"/>
          </p:cNvSpPr>
          <p:nvPr>
            <p:ph type="body" sz="quarter" idx="27"/>
          </p:nvPr>
        </p:nvSpPr>
        <p:spPr>
          <a:xfrm>
            <a:off x="1170968" y="9162256"/>
            <a:ext cx="4680520" cy="2220565"/>
          </a:xfrm>
          <a:prstGeom prst="rect">
            <a:avLst/>
          </a:prstGeom>
        </p:spPr>
        <p:txBody>
          <a:bodyPr vert="horz" anchor="t"/>
          <a:lstStyle>
            <a:lvl1pPr marL="0" indent="0" algn="ctr">
              <a:lnSpc>
                <a:spcPct val="100000"/>
              </a:lnSpc>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66" name="Oval 65"/>
          <p:cNvSpPr/>
          <p:nvPr userDrawn="1"/>
        </p:nvSpPr>
        <p:spPr bwMode="auto">
          <a:xfrm>
            <a:off x="7026002" y="3041576"/>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7" name="Text Placeholder 12"/>
          <p:cNvSpPr>
            <a:spLocks noGrp="1"/>
          </p:cNvSpPr>
          <p:nvPr>
            <p:ph type="body" sz="quarter" idx="28" hasCustomPrompt="1"/>
          </p:nvPr>
        </p:nvSpPr>
        <p:spPr>
          <a:xfrm>
            <a:off x="7301398" y="3689648"/>
            <a:ext cx="3888432" cy="3163590"/>
          </a:xfrm>
          <a:prstGeom prst="rect">
            <a:avLst/>
          </a:prstGeom>
        </p:spPr>
        <p:txBody>
          <a:bodyPr vert="horz" anchor="ctr"/>
          <a:lstStyle>
            <a:lvl1pPr marL="0" indent="0" algn="ctr">
              <a:spcBef>
                <a:spcPts val="3500"/>
              </a:spcBef>
              <a:buNone/>
              <a:defRPr sz="4400" b="0" i="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68" name="Text Placeholder 12"/>
          <p:cNvSpPr>
            <a:spLocks noGrp="1"/>
          </p:cNvSpPr>
          <p:nvPr>
            <p:ph type="body" sz="quarter" idx="29" hasCustomPrompt="1"/>
          </p:nvPr>
        </p:nvSpPr>
        <p:spPr>
          <a:xfrm>
            <a:off x="7007424" y="8370168"/>
            <a:ext cx="4680520"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69" name="Text Placeholder 12"/>
          <p:cNvSpPr>
            <a:spLocks noGrp="1"/>
          </p:cNvSpPr>
          <p:nvPr>
            <p:ph type="body" sz="quarter" idx="30"/>
          </p:nvPr>
        </p:nvSpPr>
        <p:spPr>
          <a:xfrm>
            <a:off x="7007424" y="9162256"/>
            <a:ext cx="4680520" cy="2220565"/>
          </a:xfrm>
          <a:prstGeom prst="rect">
            <a:avLst/>
          </a:prstGeom>
        </p:spPr>
        <p:txBody>
          <a:bodyPr vert="horz" anchor="t"/>
          <a:lstStyle>
            <a:lvl1pPr marL="0" indent="0" algn="ctr">
              <a:lnSpc>
                <a:spcPct val="100000"/>
              </a:lnSpc>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0" name="Oval 69"/>
          <p:cNvSpPr/>
          <p:nvPr userDrawn="1"/>
        </p:nvSpPr>
        <p:spPr bwMode="auto">
          <a:xfrm>
            <a:off x="18583345" y="3041576"/>
            <a:ext cx="4464496" cy="4464496"/>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1" name="Text Placeholder 12"/>
          <p:cNvSpPr>
            <a:spLocks noGrp="1"/>
          </p:cNvSpPr>
          <p:nvPr>
            <p:ph type="body" sz="quarter" idx="31" hasCustomPrompt="1"/>
          </p:nvPr>
        </p:nvSpPr>
        <p:spPr>
          <a:xfrm>
            <a:off x="18800957" y="3689648"/>
            <a:ext cx="3888432" cy="3163590"/>
          </a:xfrm>
          <a:prstGeom prst="rect">
            <a:avLst/>
          </a:prstGeom>
        </p:spPr>
        <p:txBody>
          <a:bodyPr vert="horz" anchor="ctr"/>
          <a:lstStyle>
            <a:lvl1pPr marL="0" indent="0" algn="ctr">
              <a:spcBef>
                <a:spcPts val="3500"/>
              </a:spcBef>
              <a:buNone/>
              <a:defRPr sz="4400" b="0" i="0">
                <a:solidFill>
                  <a:schemeClr val="bg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2" name="Text Placeholder 12"/>
          <p:cNvSpPr>
            <a:spLocks noGrp="1"/>
          </p:cNvSpPr>
          <p:nvPr>
            <p:ph type="body" sz="quarter" idx="32" hasCustomPrompt="1"/>
          </p:nvPr>
        </p:nvSpPr>
        <p:spPr>
          <a:xfrm>
            <a:off x="18506983" y="8370168"/>
            <a:ext cx="4680520"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3" name="Text Placeholder 12"/>
          <p:cNvSpPr>
            <a:spLocks noGrp="1"/>
          </p:cNvSpPr>
          <p:nvPr>
            <p:ph type="body" sz="quarter" idx="33"/>
          </p:nvPr>
        </p:nvSpPr>
        <p:spPr>
          <a:xfrm>
            <a:off x="18506983" y="9162256"/>
            <a:ext cx="4680520" cy="2220565"/>
          </a:xfrm>
          <a:prstGeom prst="rect">
            <a:avLst/>
          </a:prstGeom>
        </p:spPr>
        <p:txBody>
          <a:bodyPr vert="horz" anchor="t"/>
          <a:lstStyle>
            <a:lvl1pPr marL="0" indent="0" algn="ctr">
              <a:lnSpc>
                <a:spcPct val="100000"/>
              </a:lnSpc>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4" name="Oval 73"/>
          <p:cNvSpPr/>
          <p:nvPr userDrawn="1"/>
        </p:nvSpPr>
        <p:spPr bwMode="auto">
          <a:xfrm>
            <a:off x="12804674" y="3041576"/>
            <a:ext cx="4464496" cy="4464496"/>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5" name="Text Placeholder 12"/>
          <p:cNvSpPr>
            <a:spLocks noGrp="1"/>
          </p:cNvSpPr>
          <p:nvPr>
            <p:ph type="body" sz="quarter" idx="34" hasCustomPrompt="1"/>
          </p:nvPr>
        </p:nvSpPr>
        <p:spPr>
          <a:xfrm>
            <a:off x="13062038" y="3689648"/>
            <a:ext cx="3888432" cy="3163590"/>
          </a:xfrm>
          <a:prstGeom prst="rect">
            <a:avLst/>
          </a:prstGeom>
        </p:spPr>
        <p:txBody>
          <a:bodyPr vert="horz" anchor="ctr"/>
          <a:lstStyle>
            <a:lvl1pPr marL="0" indent="0" algn="ctr">
              <a:spcBef>
                <a:spcPts val="3500"/>
              </a:spcBef>
              <a:buNone/>
              <a:defRPr sz="4400" b="0" i="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6" name="Text Placeholder 12"/>
          <p:cNvSpPr>
            <a:spLocks noGrp="1"/>
          </p:cNvSpPr>
          <p:nvPr>
            <p:ph type="body" sz="quarter" idx="35" hasCustomPrompt="1"/>
          </p:nvPr>
        </p:nvSpPr>
        <p:spPr>
          <a:xfrm>
            <a:off x="12768064" y="8370168"/>
            <a:ext cx="4680520"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7" name="Text Placeholder 12"/>
          <p:cNvSpPr>
            <a:spLocks noGrp="1"/>
          </p:cNvSpPr>
          <p:nvPr>
            <p:ph type="body" sz="quarter" idx="36"/>
          </p:nvPr>
        </p:nvSpPr>
        <p:spPr>
          <a:xfrm>
            <a:off x="12768064" y="9162256"/>
            <a:ext cx="4680520" cy="2220565"/>
          </a:xfrm>
          <a:prstGeom prst="rect">
            <a:avLst/>
          </a:prstGeom>
        </p:spPr>
        <p:txBody>
          <a:bodyPr vert="horz" anchor="t"/>
          <a:lstStyle>
            <a:lvl1pPr marL="0" indent="0" algn="ctr">
              <a:lnSpc>
                <a:spcPct val="100000"/>
              </a:lnSpc>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1"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
        <p:nvSpPr>
          <p:cNvPr id="2" name="Rectangle 1"/>
          <p:cNvSpPr/>
          <p:nvPr userDrawn="1"/>
        </p:nvSpPr>
        <p:spPr>
          <a:xfrm>
            <a:off x="5814006" y="3972918"/>
            <a:ext cx="1193418"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sp>
        <p:nvSpPr>
          <p:cNvPr id="32" name="Rectangle 31"/>
          <p:cNvSpPr/>
          <p:nvPr userDrawn="1"/>
        </p:nvSpPr>
        <p:spPr>
          <a:xfrm>
            <a:off x="11615936" y="3972918"/>
            <a:ext cx="1193418"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sp>
        <p:nvSpPr>
          <p:cNvPr id="33" name="Rectangle 32"/>
          <p:cNvSpPr/>
          <p:nvPr userDrawn="1"/>
        </p:nvSpPr>
        <p:spPr>
          <a:xfrm>
            <a:off x="17376576" y="3972918"/>
            <a:ext cx="1193418"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491493286"/>
      </p:ext>
    </p:extLst>
  </p:cSld>
  <p:clrMapOvr>
    <a:masterClrMapping/>
  </p:clrMapOvr>
  <p:transition spd="slow">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s with Comments">
    <p:spTree>
      <p:nvGrpSpPr>
        <p:cNvPr id="1" name=""/>
        <p:cNvGrpSpPr/>
        <p:nvPr/>
      </p:nvGrpSpPr>
      <p:grpSpPr>
        <a:xfrm>
          <a:off x="0" y="0"/>
          <a:ext cx="0" cy="0"/>
          <a:chOff x="0" y="0"/>
          <a:chExt cx="0" cy="0"/>
        </a:xfrm>
      </p:grpSpPr>
      <p:sp>
        <p:nvSpPr>
          <p:cNvPr id="7" name="Chart Placeholder 6"/>
          <p:cNvSpPr>
            <a:spLocks noGrp="1"/>
          </p:cNvSpPr>
          <p:nvPr>
            <p:ph type="chart" sz="quarter" idx="13"/>
          </p:nvPr>
        </p:nvSpPr>
        <p:spPr>
          <a:xfrm>
            <a:off x="1439863" y="3113584"/>
            <a:ext cx="9239969" cy="8265616"/>
          </a:xfrm>
          <a:prstGeom prst="rect">
            <a:avLst/>
          </a:prstGeom>
        </p:spPr>
        <p:txBody>
          <a:bodyPr vert="horz"/>
          <a:lstStyle>
            <a:lvl1pPr>
              <a:defRPr sz="9600">
                <a:solidFill>
                  <a:srgbClr val="636463"/>
                </a:solidFill>
                <a:latin typeface="nevis Bold" panose="02000800000000000000" pitchFamily="2" charset="0"/>
                <a:cs typeface="nevis Bold" panose="02000800000000000000" pitchFamily="2" charset="0"/>
              </a:defRPr>
            </a:lvl1pPr>
          </a:lstStyle>
          <a:p>
            <a:endParaRPr lang="en-US" dirty="0"/>
          </a:p>
        </p:txBody>
      </p:sp>
      <p:sp>
        <p:nvSpPr>
          <p:cNvPr id="9"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
        <p:nvSpPr>
          <p:cNvPr id="10" name="Text Placeholder 12"/>
          <p:cNvSpPr>
            <a:spLocks noGrp="1"/>
          </p:cNvSpPr>
          <p:nvPr>
            <p:ph type="body" sz="quarter" idx="14" hasCustomPrompt="1"/>
          </p:nvPr>
        </p:nvSpPr>
        <p:spPr>
          <a:xfrm>
            <a:off x="11219844" y="2681536"/>
            <a:ext cx="10909260" cy="1079500"/>
          </a:xfrm>
          <a:prstGeom prst="rect">
            <a:avLst/>
          </a:prstGeom>
        </p:spPr>
        <p:txBody>
          <a:bodyPr vert="horz" anchor="b"/>
          <a:lstStyle>
            <a:lvl1pPr marL="0" indent="0" algn="l">
              <a:buNone/>
              <a:defRPr sz="3200">
                <a:solidFill>
                  <a:schemeClr val="tx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1" name="Text Placeholder 12"/>
          <p:cNvSpPr>
            <a:spLocks noGrp="1"/>
          </p:cNvSpPr>
          <p:nvPr>
            <p:ph type="body" sz="quarter" idx="15"/>
          </p:nvPr>
        </p:nvSpPr>
        <p:spPr>
          <a:xfrm>
            <a:off x="11208692" y="3761137"/>
            <a:ext cx="10920412" cy="2232767"/>
          </a:xfrm>
          <a:prstGeom prst="rect">
            <a:avLst/>
          </a:prstGeom>
        </p:spPr>
        <p:txBody>
          <a:bodyPr vert="horz" anchor="t"/>
          <a:lstStyle>
            <a:lvl1pPr marL="0" indent="0" algn="l">
              <a:lnSpc>
                <a:spcPct val="100000"/>
              </a:lnSpc>
              <a:spcBef>
                <a:spcPts val="3500"/>
              </a:spcBef>
              <a:buNone/>
              <a:defRPr sz="32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3" name="Text Placeholder 12"/>
          <p:cNvSpPr>
            <a:spLocks noGrp="1"/>
          </p:cNvSpPr>
          <p:nvPr>
            <p:ph type="body" sz="quarter" idx="26"/>
          </p:nvPr>
        </p:nvSpPr>
        <p:spPr>
          <a:xfrm>
            <a:off x="11183888" y="7362056"/>
            <a:ext cx="3454795" cy="4161607"/>
          </a:xfrm>
          <a:prstGeom prst="rect">
            <a:avLst/>
          </a:prstGeom>
        </p:spPr>
        <p:txBody>
          <a:bodyPr vert="horz" anchor="t"/>
          <a:lstStyle>
            <a:lvl1pPr marL="0" indent="0" algn="l">
              <a:lnSpc>
                <a:spcPct val="100000"/>
              </a:lnSpc>
              <a:spcBef>
                <a:spcPts val="3500"/>
              </a:spcBef>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28"/>
          </p:nvPr>
        </p:nvSpPr>
        <p:spPr>
          <a:xfrm>
            <a:off x="14926715" y="7362056"/>
            <a:ext cx="3454795" cy="4161607"/>
          </a:xfrm>
          <a:prstGeom prst="rect">
            <a:avLst/>
          </a:prstGeom>
        </p:spPr>
        <p:txBody>
          <a:bodyPr vert="horz" anchor="t"/>
          <a:lstStyle>
            <a:lvl1pPr marL="0" indent="0" algn="l">
              <a:lnSpc>
                <a:spcPct val="100000"/>
              </a:lnSpc>
              <a:spcBef>
                <a:spcPts val="3500"/>
              </a:spcBef>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2" name="Text Placeholder 12"/>
          <p:cNvSpPr>
            <a:spLocks noGrp="1"/>
          </p:cNvSpPr>
          <p:nvPr>
            <p:ph type="body" sz="quarter" idx="30"/>
          </p:nvPr>
        </p:nvSpPr>
        <p:spPr>
          <a:xfrm>
            <a:off x="18672106" y="7362056"/>
            <a:ext cx="3454795" cy="4161607"/>
          </a:xfrm>
          <a:prstGeom prst="rect">
            <a:avLst/>
          </a:prstGeom>
        </p:spPr>
        <p:txBody>
          <a:bodyPr vert="horz" anchor="t"/>
          <a:lstStyle>
            <a:lvl1pPr marL="0" indent="0" algn="l">
              <a:lnSpc>
                <a:spcPct val="100000"/>
              </a:lnSpc>
              <a:spcBef>
                <a:spcPts val="3500"/>
              </a:spcBef>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8" name="Text Placeholder 12"/>
          <p:cNvSpPr>
            <a:spLocks noGrp="1"/>
          </p:cNvSpPr>
          <p:nvPr>
            <p:ph type="body" sz="quarter" idx="31" hasCustomPrompt="1"/>
          </p:nvPr>
        </p:nvSpPr>
        <p:spPr>
          <a:xfrm>
            <a:off x="11615936" y="6477791"/>
            <a:ext cx="3024336" cy="835291"/>
          </a:xfrm>
          <a:prstGeom prst="rect">
            <a:avLst/>
          </a:prstGeom>
        </p:spPr>
        <p:txBody>
          <a:bodyPr vert="horz" anchor="b"/>
          <a:lstStyle>
            <a:lvl1pPr marL="0" indent="0" algn="l">
              <a:buNone/>
              <a:defRPr sz="2600">
                <a:solidFill>
                  <a:schemeClr val="tx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9" name="Text Placeholder 12"/>
          <p:cNvSpPr>
            <a:spLocks noGrp="1"/>
          </p:cNvSpPr>
          <p:nvPr>
            <p:ph type="body" sz="quarter" idx="39" hasCustomPrompt="1"/>
          </p:nvPr>
        </p:nvSpPr>
        <p:spPr>
          <a:xfrm>
            <a:off x="19104768" y="6477791"/>
            <a:ext cx="3001170" cy="835291"/>
          </a:xfrm>
          <a:prstGeom prst="rect">
            <a:avLst/>
          </a:prstGeom>
        </p:spPr>
        <p:txBody>
          <a:bodyPr vert="horz" anchor="b"/>
          <a:lstStyle>
            <a:lvl1pPr marL="0" indent="0" algn="l">
              <a:buNone/>
              <a:defRPr sz="2600">
                <a:solidFill>
                  <a:schemeClr val="tx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0" name="Text Placeholder 12"/>
          <p:cNvSpPr>
            <a:spLocks noGrp="1"/>
          </p:cNvSpPr>
          <p:nvPr>
            <p:ph type="body" sz="quarter" idx="41" hasCustomPrompt="1"/>
          </p:nvPr>
        </p:nvSpPr>
        <p:spPr>
          <a:xfrm>
            <a:off x="15360352" y="6477791"/>
            <a:ext cx="3024336" cy="835291"/>
          </a:xfrm>
          <a:prstGeom prst="rect">
            <a:avLst/>
          </a:prstGeom>
        </p:spPr>
        <p:txBody>
          <a:bodyPr vert="horz" anchor="b"/>
          <a:lstStyle>
            <a:lvl1pPr marL="0" indent="0" algn="l">
              <a:buNone/>
              <a:defRPr sz="2600">
                <a:solidFill>
                  <a:schemeClr val="tx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68471156"/>
      </p:ext>
    </p:extLst>
  </p:cSld>
  <p:clrMapOvr>
    <a:masterClrMapping/>
  </p:clrMapOvr>
  <p:transition spd="slow">
    <p:fade thruBlk="1"/>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nd Numbered Chapter Page ">
    <p:spTree>
      <p:nvGrpSpPr>
        <p:cNvPr id="1" name=""/>
        <p:cNvGrpSpPr/>
        <p:nvPr/>
      </p:nvGrpSpPr>
      <p:grpSpPr>
        <a:xfrm>
          <a:off x="0" y="0"/>
          <a:ext cx="0" cy="0"/>
          <a:chOff x="0" y="0"/>
          <a:chExt cx="0" cy="0"/>
        </a:xfrm>
      </p:grpSpPr>
      <p:pic>
        <p:nvPicPr>
          <p:cNvPr id="10" name="Picture 9" descr="BigSplat1_Aqu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9452113">
            <a:off x="21936508" y="11969747"/>
            <a:ext cx="3670930" cy="2989186"/>
          </a:xfrm>
          <a:prstGeom prst="rect">
            <a:avLst/>
          </a:prstGeom>
        </p:spPr>
      </p:pic>
      <p:pic>
        <p:nvPicPr>
          <p:cNvPr id="9" name="Picture 8" descr="9Stars_Aqua.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80832" y="6641976"/>
            <a:ext cx="4737994" cy="524363"/>
          </a:xfrm>
          <a:prstGeom prst="rect">
            <a:avLst/>
          </a:prstGeom>
        </p:spPr>
      </p:pic>
      <p:sp>
        <p:nvSpPr>
          <p:cNvPr id="8" name="Text Placeholder 7"/>
          <p:cNvSpPr>
            <a:spLocks noGrp="1"/>
          </p:cNvSpPr>
          <p:nvPr>
            <p:ph type="body" sz="quarter" idx="10" hasCustomPrompt="1"/>
          </p:nvPr>
        </p:nvSpPr>
        <p:spPr>
          <a:xfrm>
            <a:off x="19176775" y="305272"/>
            <a:ext cx="6120681" cy="6552728"/>
          </a:xfrm>
          <a:prstGeom prst="rect">
            <a:avLst/>
          </a:prstGeom>
        </p:spPr>
        <p:txBody>
          <a:bodyPr vert="horz"/>
          <a:lstStyle>
            <a:lvl1pPr>
              <a:defRPr sz="50000">
                <a:solidFill>
                  <a:srgbClr val="2FA2A7"/>
                </a:solidFill>
                <a:latin typeface="Heavyweight"/>
                <a:cs typeface="Heavyweight"/>
              </a:defRPr>
            </a:lvl1pPr>
          </a:lstStyle>
          <a:p>
            <a:pPr lvl="0"/>
            <a:r>
              <a:rPr lang="en-US" dirty="0" smtClean="0"/>
              <a:t>1</a:t>
            </a:r>
            <a:endParaRPr lang="en-US" dirty="0"/>
          </a:p>
        </p:txBody>
      </p:sp>
      <p:sp>
        <p:nvSpPr>
          <p:cNvPr id="2" name="Title 1"/>
          <p:cNvSpPr>
            <a:spLocks noGrp="1"/>
          </p:cNvSpPr>
          <p:nvPr>
            <p:ph type="title" hasCustomPrompt="1"/>
          </p:nvPr>
        </p:nvSpPr>
        <p:spPr>
          <a:xfrm>
            <a:off x="2204417" y="2897560"/>
            <a:ext cx="16684327" cy="8212138"/>
          </a:xfrm>
          <a:prstGeom prst="rect">
            <a:avLst/>
          </a:prstGeom>
          <a:effectLst/>
        </p:spPr>
        <p:txBody>
          <a:bodyPr anchor="ctr"/>
          <a:lstStyle>
            <a:lvl1pPr algn="l">
              <a:lnSpc>
                <a:spcPct val="80000"/>
              </a:lnSpc>
              <a:defRPr sz="23500" spc="0" baseline="0">
                <a:solidFill>
                  <a:srgbClr val="FFFFFF"/>
                </a:solidFill>
                <a:effectLst/>
                <a:latin typeface="Heavyweight"/>
                <a:cs typeface="Heavyweight"/>
              </a:defRPr>
            </a:lvl1pPr>
          </a:lstStyle>
          <a:p>
            <a:r>
              <a:rPr lang="en-US" dirty="0" smtClean="0"/>
              <a:t>click to edit master title style</a:t>
            </a:r>
            <a:endParaRPr lang="en-US" dirty="0"/>
          </a:p>
        </p:txBody>
      </p:sp>
      <p:sp>
        <p:nvSpPr>
          <p:cNvPr id="4" name="TextBox 3"/>
          <p:cNvSpPr txBox="1"/>
          <p:nvPr userDrawn="1"/>
        </p:nvSpPr>
        <p:spPr>
          <a:xfrm rot="16200000">
            <a:off x="17337870" y="2899216"/>
            <a:ext cx="5461743" cy="1015663"/>
          </a:xfrm>
          <a:prstGeom prst="rect">
            <a:avLst/>
          </a:prstGeom>
          <a:noFill/>
        </p:spPr>
        <p:txBody>
          <a:bodyPr wrap="square" rtlCol="0">
            <a:spAutoFit/>
          </a:bodyPr>
          <a:lstStyle/>
          <a:p>
            <a:pPr algn="l"/>
            <a:r>
              <a:rPr lang="en-US" sz="6000" dirty="0" smtClean="0">
                <a:solidFill>
                  <a:srgbClr val="FFFFFF"/>
                </a:solidFill>
                <a:latin typeface="nevis Bold"/>
                <a:cs typeface="nevis Bold"/>
              </a:rPr>
              <a:t>SECTION No.</a:t>
            </a:r>
            <a:endParaRPr lang="en-US" sz="6000" dirty="0">
              <a:solidFill>
                <a:srgbClr val="FFFFFF"/>
              </a:solidFill>
              <a:latin typeface="nevis Bold"/>
              <a:cs typeface="nevis Bold"/>
            </a:endParaRPr>
          </a:p>
        </p:txBody>
      </p:sp>
    </p:spTree>
    <p:extLst>
      <p:ext uri="{BB962C8B-B14F-4D97-AF65-F5344CB8AC3E}">
        <p14:creationId xmlns:p14="http://schemas.microsoft.com/office/powerpoint/2010/main" val="4270760847"/>
      </p:ext>
    </p:extLst>
  </p:cSld>
  <p:clrMapOvr>
    <a:masterClrMapping/>
  </p:clrMapOvr>
  <p:transition spd="slow">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 Step Bubbles with banners">
    <p:spTree>
      <p:nvGrpSpPr>
        <p:cNvPr id="1" name=""/>
        <p:cNvGrpSpPr/>
        <p:nvPr/>
      </p:nvGrpSpPr>
      <p:grpSpPr>
        <a:xfrm>
          <a:off x="0" y="0"/>
          <a:ext cx="0" cy="0"/>
          <a:chOff x="0" y="0"/>
          <a:chExt cx="0" cy="0"/>
        </a:xfrm>
      </p:grpSpPr>
      <p:sp>
        <p:nvSpPr>
          <p:cNvPr id="52" name="Oval 51"/>
          <p:cNvSpPr/>
          <p:nvPr userDrawn="1"/>
        </p:nvSpPr>
        <p:spPr bwMode="auto">
          <a:xfrm>
            <a:off x="1247330" y="3185592"/>
            <a:ext cx="4464496" cy="4464496"/>
          </a:xfrm>
          <a:prstGeom prst="ellipse">
            <a:avLst/>
          </a:prstGeom>
          <a:blipFill rotWithShape="1">
            <a:blip r:embed="rId2"/>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6" name="Oval 65"/>
          <p:cNvSpPr/>
          <p:nvPr userDrawn="1"/>
        </p:nvSpPr>
        <p:spPr bwMode="auto">
          <a:xfrm>
            <a:off x="6982884" y="3185592"/>
            <a:ext cx="4464496" cy="4464496"/>
          </a:xfrm>
          <a:prstGeom prst="ellipse">
            <a:avLst/>
          </a:prstGeom>
          <a:blipFill rotWithShape="1">
            <a:blip r:embed="rId2"/>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Oval 69"/>
          <p:cNvSpPr/>
          <p:nvPr userDrawn="1"/>
        </p:nvSpPr>
        <p:spPr bwMode="auto">
          <a:xfrm>
            <a:off x="18511337" y="3185592"/>
            <a:ext cx="4464496" cy="4464496"/>
          </a:xfrm>
          <a:prstGeom prst="ellipse">
            <a:avLst/>
          </a:prstGeom>
          <a:blipFill rotWithShape="1">
            <a:blip r:embed="rId2"/>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4" name="Oval 73"/>
          <p:cNvSpPr/>
          <p:nvPr userDrawn="1"/>
        </p:nvSpPr>
        <p:spPr bwMode="auto">
          <a:xfrm>
            <a:off x="12768064" y="3185592"/>
            <a:ext cx="4464496" cy="4464496"/>
          </a:xfrm>
          <a:prstGeom prst="ellipse">
            <a:avLst/>
          </a:prstGeom>
          <a:blipFill rotWithShape="1">
            <a:blip r:embed="rId2"/>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3" name="Text Placeholder 12"/>
          <p:cNvSpPr>
            <a:spLocks noGrp="1"/>
          </p:cNvSpPr>
          <p:nvPr>
            <p:ph type="body" sz="quarter" idx="19" hasCustomPrompt="1"/>
          </p:nvPr>
        </p:nvSpPr>
        <p:spPr>
          <a:xfrm>
            <a:off x="1464942" y="3689648"/>
            <a:ext cx="3888432" cy="3163590"/>
          </a:xfrm>
          <a:prstGeom prst="rect">
            <a:avLst/>
          </a:prstGeom>
        </p:spPr>
        <p:txBody>
          <a:bodyPr vert="horz" anchor="ctr"/>
          <a:lstStyle>
            <a:lvl1pPr marL="0" indent="0" algn="ctr">
              <a:spcBef>
                <a:spcPts val="3500"/>
              </a:spcBef>
              <a:buNone/>
              <a:defRPr sz="4400" b="0" i="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65" name="Text Placeholder 12"/>
          <p:cNvSpPr>
            <a:spLocks noGrp="1"/>
          </p:cNvSpPr>
          <p:nvPr>
            <p:ph type="body" sz="quarter" idx="27"/>
          </p:nvPr>
        </p:nvSpPr>
        <p:spPr>
          <a:xfrm>
            <a:off x="1170968" y="8741891"/>
            <a:ext cx="4680520" cy="2220565"/>
          </a:xfrm>
          <a:prstGeom prst="rect">
            <a:avLst/>
          </a:prstGeom>
        </p:spPr>
        <p:txBody>
          <a:bodyPr vert="horz" anchor="t"/>
          <a:lstStyle>
            <a:lvl1pPr marL="0" indent="0" algn="ctr">
              <a:lnSpc>
                <a:spcPct val="100000"/>
              </a:lnSpc>
              <a:buNone/>
              <a:defRPr sz="2800">
                <a:solidFill>
                  <a:schemeClr val="tx1"/>
                </a:solidFill>
                <a:latin typeface="Roboto Bold"/>
                <a:cs typeface="Roboto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67" name="Text Placeholder 12"/>
          <p:cNvSpPr>
            <a:spLocks noGrp="1"/>
          </p:cNvSpPr>
          <p:nvPr>
            <p:ph type="body" sz="quarter" idx="28" hasCustomPrompt="1"/>
          </p:nvPr>
        </p:nvSpPr>
        <p:spPr>
          <a:xfrm>
            <a:off x="7258280" y="3689648"/>
            <a:ext cx="3888432" cy="3163590"/>
          </a:xfrm>
          <a:prstGeom prst="rect">
            <a:avLst/>
          </a:prstGeom>
        </p:spPr>
        <p:txBody>
          <a:bodyPr vert="horz" anchor="ctr"/>
          <a:lstStyle>
            <a:lvl1pPr marL="0" indent="0" algn="ctr">
              <a:spcBef>
                <a:spcPts val="3500"/>
              </a:spcBef>
              <a:buNone/>
              <a:defRPr sz="4400" b="0" i="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69" name="Text Placeholder 12"/>
          <p:cNvSpPr>
            <a:spLocks noGrp="1"/>
          </p:cNvSpPr>
          <p:nvPr>
            <p:ph type="body" sz="quarter" idx="30"/>
          </p:nvPr>
        </p:nvSpPr>
        <p:spPr>
          <a:xfrm>
            <a:off x="6964306" y="8741891"/>
            <a:ext cx="4680520" cy="2220565"/>
          </a:xfrm>
          <a:prstGeom prst="rect">
            <a:avLst/>
          </a:prstGeom>
        </p:spPr>
        <p:txBody>
          <a:bodyPr vert="horz" anchor="t"/>
          <a:lstStyle>
            <a:lvl1pPr marL="0" indent="0" algn="ctr">
              <a:lnSpc>
                <a:spcPct val="100000"/>
              </a:lnSpc>
              <a:buNone/>
              <a:defRPr sz="2800">
                <a:solidFill>
                  <a:schemeClr val="tx1"/>
                </a:solidFill>
                <a:latin typeface="Roboto Bold"/>
                <a:cs typeface="Roboto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1" name="Text Placeholder 12"/>
          <p:cNvSpPr>
            <a:spLocks noGrp="1"/>
          </p:cNvSpPr>
          <p:nvPr>
            <p:ph type="body" sz="quarter" idx="31" hasCustomPrompt="1"/>
          </p:nvPr>
        </p:nvSpPr>
        <p:spPr>
          <a:xfrm>
            <a:off x="18728949" y="3689648"/>
            <a:ext cx="3888432" cy="3163590"/>
          </a:xfrm>
          <a:prstGeom prst="rect">
            <a:avLst/>
          </a:prstGeom>
        </p:spPr>
        <p:txBody>
          <a:bodyPr vert="horz" anchor="ctr"/>
          <a:lstStyle>
            <a:lvl1pPr marL="0" indent="0" algn="ctr">
              <a:spcBef>
                <a:spcPts val="3500"/>
              </a:spcBef>
              <a:buNone/>
              <a:defRPr sz="4400" b="0" i="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5" name="Text Placeholder 12"/>
          <p:cNvSpPr>
            <a:spLocks noGrp="1"/>
          </p:cNvSpPr>
          <p:nvPr>
            <p:ph type="body" sz="quarter" idx="34" hasCustomPrompt="1"/>
          </p:nvPr>
        </p:nvSpPr>
        <p:spPr>
          <a:xfrm>
            <a:off x="13025428" y="3689648"/>
            <a:ext cx="3888432" cy="3163590"/>
          </a:xfrm>
          <a:prstGeom prst="rect">
            <a:avLst/>
          </a:prstGeom>
        </p:spPr>
        <p:txBody>
          <a:bodyPr vert="horz" anchor="ctr"/>
          <a:lstStyle>
            <a:lvl1pPr marL="0" indent="0" algn="ctr">
              <a:spcBef>
                <a:spcPts val="3500"/>
              </a:spcBef>
              <a:buNone/>
              <a:defRPr sz="4400" b="0" i="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3" name="Text Placeholder 12"/>
          <p:cNvSpPr>
            <a:spLocks noGrp="1"/>
          </p:cNvSpPr>
          <p:nvPr>
            <p:ph type="body" sz="quarter" idx="33"/>
          </p:nvPr>
        </p:nvSpPr>
        <p:spPr>
          <a:xfrm>
            <a:off x="18506983" y="8741891"/>
            <a:ext cx="4680520" cy="2220565"/>
          </a:xfrm>
          <a:prstGeom prst="rect">
            <a:avLst/>
          </a:prstGeom>
        </p:spPr>
        <p:txBody>
          <a:bodyPr vert="horz" anchor="t"/>
          <a:lstStyle>
            <a:lvl1pPr marL="0" indent="0" algn="ctr">
              <a:lnSpc>
                <a:spcPct val="100000"/>
              </a:lnSpc>
              <a:buNone/>
              <a:defRPr sz="2800">
                <a:solidFill>
                  <a:schemeClr val="tx1"/>
                </a:solidFill>
                <a:latin typeface="Roboto Bold"/>
                <a:cs typeface="Roboto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7" name="Text Placeholder 12"/>
          <p:cNvSpPr>
            <a:spLocks noGrp="1"/>
          </p:cNvSpPr>
          <p:nvPr>
            <p:ph type="body" sz="quarter" idx="36"/>
          </p:nvPr>
        </p:nvSpPr>
        <p:spPr>
          <a:xfrm>
            <a:off x="12888416" y="8741891"/>
            <a:ext cx="4680520" cy="2220565"/>
          </a:xfrm>
          <a:prstGeom prst="rect">
            <a:avLst/>
          </a:prstGeom>
        </p:spPr>
        <p:txBody>
          <a:bodyPr vert="horz" anchor="t"/>
          <a:lstStyle>
            <a:lvl1pPr marL="0" indent="0" algn="ctr">
              <a:lnSpc>
                <a:spcPct val="100000"/>
              </a:lnSpc>
              <a:buNone/>
              <a:defRPr sz="2800">
                <a:solidFill>
                  <a:schemeClr val="tx1"/>
                </a:solidFill>
                <a:latin typeface="Roboto Bold"/>
                <a:cs typeface="Roboto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1"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pic>
        <p:nvPicPr>
          <p:cNvPr id="29" name="Picture 28" descr="Banner1_Aqua.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336016" y="6497959"/>
            <a:ext cx="5760640" cy="1679215"/>
          </a:xfrm>
          <a:prstGeom prst="rect">
            <a:avLst/>
          </a:prstGeom>
        </p:spPr>
      </p:pic>
      <p:pic>
        <p:nvPicPr>
          <p:cNvPr id="28" name="Picture 27" descr="Banner1_Aqua.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75376" y="6497959"/>
            <a:ext cx="5760640" cy="1679215"/>
          </a:xfrm>
          <a:prstGeom prst="rect">
            <a:avLst/>
          </a:prstGeom>
        </p:spPr>
      </p:pic>
      <p:pic>
        <p:nvPicPr>
          <p:cNvPr id="3" name="Picture 2" descr="Banner1_Aqua.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4736" y="6497959"/>
            <a:ext cx="5760640" cy="1679215"/>
          </a:xfrm>
          <a:prstGeom prst="rect">
            <a:avLst/>
          </a:prstGeom>
        </p:spPr>
      </p:pic>
      <p:pic>
        <p:nvPicPr>
          <p:cNvPr id="34" name="Picture 33" descr="Banner1_Aqua.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096656" y="6497959"/>
            <a:ext cx="5760640" cy="1679215"/>
          </a:xfrm>
          <a:prstGeom prst="rect">
            <a:avLst/>
          </a:prstGeom>
        </p:spPr>
      </p:pic>
      <p:sp>
        <p:nvSpPr>
          <p:cNvPr id="76" name="Text Placeholder 12"/>
          <p:cNvSpPr>
            <a:spLocks noGrp="1"/>
          </p:cNvSpPr>
          <p:nvPr>
            <p:ph type="body" sz="quarter" idx="35" hasCustomPrompt="1"/>
          </p:nvPr>
        </p:nvSpPr>
        <p:spPr>
          <a:xfrm rot="21088643">
            <a:off x="13146537" y="6930301"/>
            <a:ext cx="3950037"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64" name="Text Placeholder 12"/>
          <p:cNvSpPr>
            <a:spLocks noGrp="1"/>
          </p:cNvSpPr>
          <p:nvPr>
            <p:ph type="body" sz="quarter" idx="26" hasCustomPrompt="1"/>
          </p:nvPr>
        </p:nvSpPr>
        <p:spPr>
          <a:xfrm rot="21088643">
            <a:off x="1604415" y="6930301"/>
            <a:ext cx="3950037"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68" name="Text Placeholder 12"/>
          <p:cNvSpPr>
            <a:spLocks noGrp="1"/>
          </p:cNvSpPr>
          <p:nvPr>
            <p:ph type="body" sz="quarter" idx="29" hasCustomPrompt="1"/>
          </p:nvPr>
        </p:nvSpPr>
        <p:spPr>
          <a:xfrm rot="21088643">
            <a:off x="7366443" y="6930301"/>
            <a:ext cx="3950037"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2" name="Text Placeholder 12"/>
          <p:cNvSpPr>
            <a:spLocks noGrp="1"/>
          </p:cNvSpPr>
          <p:nvPr>
            <p:ph type="body" sz="quarter" idx="32" hasCustomPrompt="1"/>
          </p:nvPr>
        </p:nvSpPr>
        <p:spPr>
          <a:xfrm rot="21088643">
            <a:off x="18796414" y="6930301"/>
            <a:ext cx="3950037"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3532565536"/>
      </p:ext>
    </p:extLst>
  </p:cSld>
  <p:clrMapOvr>
    <a:masterClrMapping/>
  </p:clrMapOvr>
  <p:transition spd="slow">
    <p:fade thruBlk="1"/>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2.png"/><Relationship Id="rId5" Type="http://schemas.openxmlformats.org/officeDocument/2006/relationships/slideLayout" Target="../slideLayouts/slideLayout6.xml"/><Relationship Id="rId10" Type="http://schemas.openxmlformats.org/officeDocument/2006/relationships/image" Target="../media/image1.jpg"/><Relationship Id="rId4" Type="http://schemas.openxmlformats.org/officeDocument/2006/relationships/slideLayout" Target="../slideLayouts/slideLayout5.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124" r:id="rId1"/>
  </p:sldLayoutIdLst>
  <p:transition spd="slow">
    <p:fade thruBlk="1"/>
  </p:transition>
  <p:hf hdr="0" ftr="0"/>
  <p:txStyles>
    <p:titleStyle>
      <a:lvl1pPr algn="ctr" rtl="0" fontAlgn="base">
        <a:lnSpc>
          <a:spcPct val="120000"/>
        </a:lnSpc>
        <a:spcBef>
          <a:spcPct val="0"/>
        </a:spcBef>
        <a:spcAft>
          <a:spcPct val="0"/>
        </a:spcAft>
        <a:defRPr sz="17000" b="0" i="0" spc="0" baseline="0">
          <a:solidFill>
            <a:srgbClr val="424D5F"/>
          </a:solidFill>
          <a:effectLst/>
          <a:latin typeface="Langdon"/>
          <a:ea typeface="+mj-ea"/>
          <a:cs typeface="Langdon"/>
          <a:sym typeface="Amatic SC Bold" charset="0"/>
        </a:defRPr>
      </a:lvl1pPr>
      <a:lvl2pPr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2pPr>
      <a:lvl3pPr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3pPr>
      <a:lvl4pPr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4pPr>
      <a:lvl5pPr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5pPr>
      <a:lvl6pPr marL="457200"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6pPr>
      <a:lvl7pPr marL="914400"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7pPr>
      <a:lvl8pPr marL="1371600"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8pPr>
      <a:lvl9pPr marL="1828800"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9pPr>
    </p:titleStyle>
    <p:bodyStyle>
      <a:lvl1pPr algn="ctr" rtl="0" fontAlgn="base">
        <a:lnSpc>
          <a:spcPct val="90000"/>
        </a:lnSpc>
        <a:spcBef>
          <a:spcPct val="0"/>
        </a:spcBef>
        <a:spcAft>
          <a:spcPct val="0"/>
        </a:spcAft>
        <a:defRPr sz="9600">
          <a:solidFill>
            <a:srgbClr val="FFFFFF"/>
          </a:solidFill>
          <a:latin typeface="+mn-lt"/>
          <a:ea typeface="+mn-ea"/>
          <a:cs typeface="+mn-cs"/>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srcRect/>
          <a:stretch>
            <a:fillRect/>
          </a:stretch>
        </a:blipFill>
        <a:effectLst/>
      </p:bgPr>
    </p:bg>
    <p:spTree>
      <p:nvGrpSpPr>
        <p:cNvPr id="1" name=""/>
        <p:cNvGrpSpPr/>
        <p:nvPr/>
      </p:nvGrpSpPr>
      <p:grpSpPr>
        <a:xfrm>
          <a:off x="0" y="0"/>
          <a:ext cx="0" cy="0"/>
          <a:chOff x="0" y="0"/>
          <a:chExt cx="0" cy="0"/>
        </a:xfrm>
      </p:grpSpPr>
      <p:pic>
        <p:nvPicPr>
          <p:cNvPr id="13" name="Picture 12" descr="BigSplat1_Aqua.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rot="19452113">
            <a:off x="21936508" y="11969747"/>
            <a:ext cx="3670930" cy="2989186"/>
          </a:xfrm>
          <a:prstGeom prst="rect">
            <a:avLst/>
          </a:prstGeom>
        </p:spPr>
      </p:pic>
      <p:pic>
        <p:nvPicPr>
          <p:cNvPr id="2" name="Picture 1" descr="9Stars_Aqua.png"/>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9527704" y="1817440"/>
            <a:ext cx="5328592" cy="589726"/>
          </a:xfrm>
          <a:prstGeom prst="rect">
            <a:avLst/>
          </a:prstGeom>
        </p:spPr>
      </p:pic>
      <p:sp>
        <p:nvSpPr>
          <p:cNvPr id="12"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Tree>
  </p:cSld>
  <p:clrMap bg1="lt1" tx1="dk1" bg2="lt2" tx2="dk2" accent1="accent1" accent2="accent2" accent3="accent3" accent4="accent4" accent5="accent5" accent6="accent6" hlink="hlink" folHlink="folHlink"/>
  <p:sldLayoutIdLst>
    <p:sldLayoutId id="2147483681" r:id="rId1"/>
    <p:sldLayoutId id="2147484110" r:id="rId2"/>
    <p:sldLayoutId id="2147484093" r:id="rId3"/>
    <p:sldLayoutId id="2147484094" r:id="rId4"/>
    <p:sldLayoutId id="2147484048" r:id="rId5"/>
    <p:sldLayoutId id="2147484059" r:id="rId6"/>
    <p:sldLayoutId id="2147484126" r:id="rId7"/>
    <p:sldLayoutId id="2147484127" r:id="rId8"/>
  </p:sldLayoutIdLst>
  <p:transition spd="slow">
    <p:fade thruBlk="1"/>
  </p:transition>
  <p:hf hdr="0" ftr="0"/>
  <p:txStyles>
    <p:titleStyle>
      <a:lvl1pPr algn="ctr" rtl="0" fontAlgn="base">
        <a:lnSpc>
          <a:spcPct val="120000"/>
        </a:lnSpc>
        <a:spcBef>
          <a:spcPct val="0"/>
        </a:spcBef>
        <a:spcAft>
          <a:spcPct val="0"/>
        </a:spcAft>
        <a:defRPr sz="9800">
          <a:solidFill>
            <a:srgbClr val="FFFFFF"/>
          </a:solidFill>
          <a:latin typeface="Heavyweight"/>
          <a:ea typeface="+mj-ea"/>
          <a:cs typeface="Heavywe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p:titleStyle>
    <p:bodyStyle>
      <a:lvl1pPr algn="ctr" rtl="0" fontAlgn="base">
        <a:lnSpc>
          <a:spcPct val="90000"/>
        </a:lnSpc>
        <a:spcBef>
          <a:spcPct val="0"/>
        </a:spcBef>
        <a:spcAft>
          <a:spcPct val="0"/>
        </a:spcAft>
        <a:defRPr sz="9600">
          <a:solidFill>
            <a:srgbClr val="FFFFFF"/>
          </a:solidFill>
          <a:latin typeface="+mn-lt"/>
          <a:ea typeface="+mn-ea"/>
          <a:cs typeface="+mn-cs"/>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7.png"/><Relationship Id="rId7"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6.png"/><Relationship Id="rId9" Type="http://schemas.openxmlformats.org/officeDocument/2006/relationships/image" Target="../media/image27.png"/></Relationships>
</file>

<file path=ppt/slides/_rels/slide2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7.png"/><Relationship Id="rId7"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6.png"/><Relationship Id="rId9" Type="http://schemas.openxmlformats.org/officeDocument/2006/relationships/image" Target="../media/image27.png"/></Relationships>
</file>

<file path=ppt/slides/_rels/slide2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7.png"/><Relationship Id="rId7"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6.png"/><Relationship Id="rId9"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00.png"/></Relationships>
</file>

<file path=ppt/slides/_rels/slide35.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hyperlink" Target="http://perf.rocks/" TargetMode="External"/><Relationship Id="rId4" Type="http://schemas.openxmlformats.org/officeDocument/2006/relationships/hyperlink" Target="http://perf-tooling.today/"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hyperlink" Target="http://www.eecs.berkeley.edu/~rcs/research/interactive_latency.html" TargetMode="External"/><Relationship Id="rId2" Type="http://schemas.openxmlformats.org/officeDocument/2006/relationships/hyperlink" Target="http://timkadlec.com/2014/01/fast-enough/" TargetMode="Externa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6.png"/><Relationship Id="rId7"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4.jpg"/><Relationship Id="rId11" Type="http://schemas.openxmlformats.org/officeDocument/2006/relationships/image" Target="../media/image19.jpg"/><Relationship Id="rId5" Type="http://schemas.openxmlformats.org/officeDocument/2006/relationships/image" Target="../media/image7.png"/><Relationship Id="rId10" Type="http://schemas.openxmlformats.org/officeDocument/2006/relationships/image" Target="../media/image18.jpg"/><Relationship Id="rId4" Type="http://schemas.openxmlformats.org/officeDocument/2006/relationships/image" Target="../media/image5.png"/><Relationship Id="rId9" Type="http://schemas.openxmlformats.org/officeDocument/2006/relationships/image" Target="../media/image17.jp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78832" y="3761656"/>
            <a:ext cx="15435760" cy="4040187"/>
          </a:xfrm>
        </p:spPr>
        <p:txBody>
          <a:bodyPr>
            <a:noAutofit/>
          </a:bodyPr>
          <a:lstStyle/>
          <a:p>
            <a:r>
              <a:rPr lang="en-US" sz="16500" spc="-300" dirty="0" smtClean="0">
                <a:effectLst/>
              </a:rPr>
              <a:t>Tracking Real World</a:t>
            </a:r>
            <a:r>
              <a:rPr lang="en-US" sz="19500" spc="-300" dirty="0" smtClean="0">
                <a:effectLst/>
              </a:rPr>
              <a:t/>
            </a:r>
            <a:br>
              <a:rPr lang="en-US" sz="19500" spc="-300" dirty="0" smtClean="0">
                <a:effectLst/>
              </a:rPr>
            </a:br>
            <a:r>
              <a:rPr lang="en-US" sz="19500" spc="-300" dirty="0" smtClean="0">
                <a:effectLst/>
              </a:rPr>
              <a:t>Web Performance</a:t>
            </a:r>
            <a:endParaRPr lang="en-US" sz="19500" spc="-300" dirty="0">
              <a:effectLst/>
            </a:endParaRPr>
          </a:p>
        </p:txBody>
      </p:sp>
      <p:sp>
        <p:nvSpPr>
          <p:cNvPr id="2" name="Content Placeholder 1"/>
          <p:cNvSpPr>
            <a:spLocks noGrp="1"/>
          </p:cNvSpPr>
          <p:nvPr>
            <p:ph idx="1"/>
          </p:nvPr>
        </p:nvSpPr>
        <p:spPr>
          <a:xfrm>
            <a:off x="1902011" y="8730208"/>
            <a:ext cx="15212581" cy="3023370"/>
          </a:xfrm>
          <a:effectLst/>
        </p:spPr>
        <p:txBody>
          <a:bodyPr>
            <a:noAutofit/>
          </a:bodyPr>
          <a:lstStyle/>
          <a:p>
            <a:pPr algn="r"/>
            <a:r>
              <a:rPr lang="en-US" dirty="0" smtClean="0">
                <a:solidFill>
                  <a:schemeClr val="tx1">
                    <a:alpha val="25000"/>
                  </a:schemeClr>
                </a:solidFill>
              </a:rPr>
              <a:t>NDC LONDON</a:t>
            </a:r>
            <a:endParaRPr lang="en-US" dirty="0">
              <a:solidFill>
                <a:schemeClr val="tx1">
                  <a:alpha val="25000"/>
                </a:schemeClr>
              </a:solidFill>
            </a:endParaRPr>
          </a:p>
        </p:txBody>
      </p:sp>
    </p:spTree>
    <p:extLst>
      <p:ext uri="{BB962C8B-B14F-4D97-AF65-F5344CB8AC3E}">
        <p14:creationId xmlns:p14="http://schemas.microsoft.com/office/powerpoint/2010/main" val="24549912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1462808" y="5101786"/>
            <a:ext cx="20162240" cy="9749102"/>
          </a:xfrm>
          <a:prstGeom prst="rect">
            <a:avLst/>
          </a:prstGeom>
          <a:solidFill>
            <a:schemeClr val="tx1"/>
          </a:solid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smtClean="0"/>
              <a:t>Time To </a:t>
            </a:r>
            <a:r>
              <a:rPr lang="en-US" dirty="0" err="1" smtClean="0"/>
              <a:t>DomContentLoaded</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6" name="Rectangle 15"/>
          <p:cNvSpPr/>
          <p:nvPr/>
        </p:nvSpPr>
        <p:spPr>
          <a:xfrm>
            <a:off x="3291237" y="3545632"/>
            <a:ext cx="7820643" cy="707886"/>
          </a:xfrm>
          <a:prstGeom prst="rect">
            <a:avLst/>
          </a:prstGeom>
        </p:spPr>
        <p:txBody>
          <a:bodyPr wrap="square">
            <a:spAutoFit/>
          </a:bodyPr>
          <a:lstStyle/>
          <a:p>
            <a:pPr algn="l"/>
            <a:r>
              <a:rPr lang="en-US" sz="4000" dirty="0" smtClean="0">
                <a:solidFill>
                  <a:schemeClr val="bg2"/>
                </a:solidFill>
                <a:latin typeface="Heavyweight" panose="00000400000000000000" pitchFamily="2" charset="0"/>
              </a:rPr>
              <a:t>Stratus Store - Safe Storage Login</a:t>
            </a:r>
            <a:endParaRPr lang="en-US" sz="4000" dirty="0">
              <a:solidFill>
                <a:schemeClr val="bg2"/>
              </a:solidFill>
              <a:latin typeface="Heavyweight" panose="00000400000000000000" pitchFamily="2"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a:t>
            </a:r>
            <a:r>
              <a:rPr lang="en-US" sz="2800" dirty="0">
                <a:solidFill>
                  <a:schemeClr val="tx1">
                    <a:lumMod val="65000"/>
                  </a:schemeClr>
                </a:solidFill>
                <a:latin typeface="Nevis" panose="02000800000000000000" pitchFamily="2" charset="0"/>
                <a:cs typeface="Courier New" panose="02070309020205020404" pitchFamily="49" charset="0"/>
              </a:rPr>
              <a:t>stratusstore.com/login</a:t>
            </a:r>
          </a:p>
        </p:txBody>
      </p:sp>
      <p:sp>
        <p:nvSpPr>
          <p:cNvPr id="19" name="Oval 18"/>
          <p:cNvSpPr/>
          <p:nvPr/>
        </p:nvSpPr>
        <p:spPr bwMode="auto">
          <a:xfrm flipH="1">
            <a:off x="20575048" y="3632255"/>
            <a:ext cx="345425" cy="34542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1" name="Rounded Rectangle 30"/>
          <p:cNvSpPr/>
          <p:nvPr/>
        </p:nvSpPr>
        <p:spPr bwMode="auto">
          <a:xfrm>
            <a:off x="1750840" y="7820819"/>
            <a:ext cx="7305146" cy="8212990"/>
          </a:xfrm>
          <a:prstGeom prst="roundRect">
            <a:avLst>
              <a:gd name="adj" fmla="val 0"/>
            </a:avLst>
          </a:prstGeom>
          <a:noFill/>
          <a:ln w="50800">
            <a:solidFill>
              <a:schemeClr val="bg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Rounded Rectangle 32"/>
          <p:cNvSpPr/>
          <p:nvPr/>
        </p:nvSpPr>
        <p:spPr bwMode="auto">
          <a:xfrm>
            <a:off x="2185226" y="9554242"/>
            <a:ext cx="6502626" cy="881659"/>
          </a:xfrm>
          <a:prstGeom prst="roundRect">
            <a:avLst>
              <a:gd name="adj" fmla="val 0"/>
            </a:avLst>
          </a:prstGeom>
          <a:noFill/>
          <a:ln w="44450">
            <a:solidFill>
              <a:schemeClr val="bg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Rounded Rectangle 33"/>
          <p:cNvSpPr/>
          <p:nvPr/>
        </p:nvSpPr>
        <p:spPr bwMode="auto">
          <a:xfrm>
            <a:off x="2197349" y="10994402"/>
            <a:ext cx="6502626" cy="881659"/>
          </a:xfrm>
          <a:prstGeom prst="roundRect">
            <a:avLst>
              <a:gd name="adj" fmla="val 0"/>
            </a:avLst>
          </a:prstGeom>
          <a:noFill/>
          <a:ln w="44450">
            <a:solidFill>
              <a:schemeClr val="bg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5" name="TextBox 34"/>
          <p:cNvSpPr txBox="1"/>
          <p:nvPr/>
        </p:nvSpPr>
        <p:spPr>
          <a:xfrm>
            <a:off x="2185226" y="8338172"/>
            <a:ext cx="3802946" cy="954107"/>
          </a:xfrm>
          <a:prstGeom prst="rect">
            <a:avLst/>
          </a:prstGeom>
          <a:noFill/>
        </p:spPr>
        <p:txBody>
          <a:bodyPr wrap="square" rtlCol="0">
            <a:spAutoFit/>
          </a:bodyPr>
          <a:lstStyle/>
          <a:p>
            <a:pPr algn="l"/>
            <a:r>
              <a:rPr lang="en-US" dirty="0">
                <a:solidFill>
                  <a:schemeClr val="bg1"/>
                </a:solidFill>
                <a:latin typeface="Times New Roman" panose="02020603050405020304" pitchFamily="18" charset="0"/>
                <a:cs typeface="Times New Roman" panose="02020603050405020304" pitchFamily="18" charset="0"/>
              </a:rPr>
              <a:t>s</a:t>
            </a:r>
            <a:r>
              <a:rPr lang="en-US" dirty="0" smtClean="0">
                <a:solidFill>
                  <a:schemeClr val="bg1"/>
                </a:solidFill>
                <a:latin typeface="Times New Roman" panose="02020603050405020304" pitchFamily="18" charset="0"/>
                <a:cs typeface="Times New Roman" panose="02020603050405020304" pitchFamily="18" charset="0"/>
              </a:rPr>
              <a:t>ign in</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36" name="Rectangle 35"/>
          <p:cNvSpPr/>
          <p:nvPr/>
        </p:nvSpPr>
        <p:spPr>
          <a:xfrm>
            <a:off x="2430524" y="9723880"/>
            <a:ext cx="5885988" cy="523220"/>
          </a:xfrm>
          <a:prstGeom prst="rect">
            <a:avLst/>
          </a:prstGeom>
        </p:spPr>
        <p:txBody>
          <a:bodyPr wrap="square">
            <a:spAutoFit/>
          </a:bodyPr>
          <a:lstStyle/>
          <a:p>
            <a:pPr algn="l"/>
            <a:r>
              <a:rPr lang="en-US" sz="2800" dirty="0" smtClean="0">
                <a:solidFill>
                  <a:schemeClr val="bg1"/>
                </a:solidFill>
                <a:latin typeface="Times New Roman" panose="02020603050405020304" pitchFamily="18" charset="0"/>
                <a:cs typeface="Times New Roman" panose="02020603050405020304" pitchFamily="18" charset="0"/>
              </a:rPr>
              <a:t>email@domain.com</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37" name="Rectangle 36"/>
          <p:cNvSpPr/>
          <p:nvPr/>
        </p:nvSpPr>
        <p:spPr>
          <a:xfrm>
            <a:off x="2430524" y="11190896"/>
            <a:ext cx="5885988" cy="523220"/>
          </a:xfrm>
          <a:prstGeom prst="rect">
            <a:avLst/>
          </a:prstGeom>
        </p:spPr>
        <p:txBody>
          <a:bodyPr wrap="square">
            <a:spAutoFit/>
          </a:bodyPr>
          <a:lstStyle/>
          <a:p>
            <a:pPr algn="l"/>
            <a:r>
              <a:rPr lang="en-US" sz="2800" dirty="0" smtClean="0">
                <a:solidFill>
                  <a:schemeClr val="bg1"/>
                </a:solidFill>
                <a:latin typeface="Times New Roman" panose="02020603050405020304" pitchFamily="18" charset="0"/>
                <a:cs typeface="Times New Roman" panose="02020603050405020304" pitchFamily="18" charset="0"/>
              </a:rPr>
              <a:t>password</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38" name="Rounded Rectangle 37"/>
          <p:cNvSpPr/>
          <p:nvPr/>
        </p:nvSpPr>
        <p:spPr bwMode="auto">
          <a:xfrm>
            <a:off x="2103105" y="13460309"/>
            <a:ext cx="2376264" cy="881659"/>
          </a:xfrm>
          <a:prstGeom prst="roundRect">
            <a:avLst/>
          </a:prstGeom>
          <a:solidFill>
            <a:schemeClr val="bg2">
              <a:lumMod val="40000"/>
              <a:lumOff val="60000"/>
            </a:schemeClr>
          </a:solidFill>
          <a:ln w="44450">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9" name="TextBox 38"/>
          <p:cNvSpPr txBox="1"/>
          <p:nvPr/>
        </p:nvSpPr>
        <p:spPr>
          <a:xfrm>
            <a:off x="1855801" y="13577972"/>
            <a:ext cx="2870871" cy="646331"/>
          </a:xfrm>
          <a:prstGeom prst="rect">
            <a:avLst/>
          </a:prstGeom>
          <a:noFill/>
        </p:spPr>
        <p:txBody>
          <a:bodyPr wrap="square" rtlCol="0">
            <a:spAutoFit/>
          </a:bodyPr>
          <a:lstStyle/>
          <a:p>
            <a:r>
              <a:rPr lang="en-US" sz="3600" dirty="0">
                <a:solidFill>
                  <a:schemeClr val="bg1"/>
                </a:solidFill>
                <a:latin typeface="Times New Roman" panose="02020603050405020304" pitchFamily="18" charset="0"/>
                <a:cs typeface="Times New Roman" panose="02020603050405020304" pitchFamily="18" charset="0"/>
              </a:rPr>
              <a:t>s</a:t>
            </a:r>
            <a:r>
              <a:rPr lang="en-US" sz="3600" dirty="0" smtClean="0">
                <a:solidFill>
                  <a:schemeClr val="bg1"/>
                </a:solidFill>
                <a:latin typeface="Times New Roman" panose="02020603050405020304" pitchFamily="18" charset="0"/>
                <a:cs typeface="Times New Roman" panose="02020603050405020304" pitchFamily="18" charset="0"/>
              </a:rPr>
              <a:t>ign in</a:t>
            </a:r>
            <a:endParaRPr lang="en-US" sz="3600" dirty="0">
              <a:solidFill>
                <a:schemeClr val="bg1"/>
              </a:solidFill>
              <a:latin typeface="Times New Roman" panose="02020603050405020304" pitchFamily="18" charset="0"/>
              <a:cs typeface="Times New Roman" panose="02020603050405020304" pitchFamily="18" charset="0"/>
            </a:endParaRPr>
          </a:p>
        </p:txBody>
      </p:sp>
      <p:sp>
        <p:nvSpPr>
          <p:cNvPr id="40" name="TextBox 39"/>
          <p:cNvSpPr txBox="1"/>
          <p:nvPr/>
        </p:nvSpPr>
        <p:spPr>
          <a:xfrm>
            <a:off x="1596718" y="5266274"/>
            <a:ext cx="7141692" cy="2554545"/>
          </a:xfrm>
          <a:prstGeom prst="rect">
            <a:avLst/>
          </a:prstGeom>
          <a:noFill/>
        </p:spPr>
        <p:txBody>
          <a:bodyPr wrap="square" rtlCol="0">
            <a:spAutoFit/>
          </a:bodyPr>
          <a:lstStyle/>
          <a:p>
            <a:pPr algn="l"/>
            <a:r>
              <a:rPr lang="en-US" sz="8000" dirty="0">
                <a:solidFill>
                  <a:schemeClr val="bg1"/>
                </a:solidFill>
                <a:latin typeface="Times New Roman" panose="02020603050405020304" pitchFamily="18" charset="0"/>
                <a:cs typeface="Times New Roman" panose="02020603050405020304" pitchFamily="18" charset="0"/>
              </a:rPr>
              <a:t>s</a:t>
            </a:r>
            <a:r>
              <a:rPr lang="en-US" sz="8000" dirty="0" smtClean="0">
                <a:solidFill>
                  <a:schemeClr val="bg1"/>
                </a:solidFill>
                <a:latin typeface="Times New Roman" panose="02020603050405020304" pitchFamily="18" charset="0"/>
                <a:cs typeface="Times New Roman" panose="02020603050405020304" pitchFamily="18" charset="0"/>
              </a:rPr>
              <a:t>tratus</a:t>
            </a:r>
            <a:br>
              <a:rPr lang="en-US" sz="8000" dirty="0" smtClean="0">
                <a:solidFill>
                  <a:schemeClr val="bg1"/>
                </a:solidFill>
                <a:latin typeface="Times New Roman" panose="02020603050405020304" pitchFamily="18" charset="0"/>
                <a:cs typeface="Times New Roman" panose="02020603050405020304" pitchFamily="18" charset="0"/>
              </a:rPr>
            </a:br>
            <a:r>
              <a:rPr lang="en-US" sz="8000" dirty="0" smtClean="0">
                <a:solidFill>
                  <a:schemeClr val="bg1"/>
                </a:solidFill>
                <a:latin typeface="Times New Roman" panose="02020603050405020304" pitchFamily="18" charset="0"/>
                <a:cs typeface="Times New Roman" panose="02020603050405020304" pitchFamily="18" charset="0"/>
              </a:rPr>
              <a:t>store</a:t>
            </a:r>
            <a:endParaRPr lang="en-US" sz="8000" dirty="0">
              <a:solidFill>
                <a:schemeClr val="bg1"/>
              </a:solidFill>
              <a:latin typeface="Times New Roman" panose="02020603050405020304" pitchFamily="18" charset="0"/>
              <a:cs typeface="Times New Roman" panose="02020603050405020304" pitchFamily="18" charset="0"/>
            </a:endParaRPr>
          </a:p>
        </p:txBody>
      </p:sp>
      <p:sp>
        <p:nvSpPr>
          <p:cNvPr id="41" name="Rounded Rectangle 40"/>
          <p:cNvSpPr/>
          <p:nvPr/>
        </p:nvSpPr>
        <p:spPr bwMode="auto">
          <a:xfrm>
            <a:off x="2178165" y="12597808"/>
            <a:ext cx="467738" cy="489646"/>
          </a:xfrm>
          <a:prstGeom prst="roundRect">
            <a:avLst>
              <a:gd name="adj" fmla="val 0"/>
            </a:avLst>
          </a:prstGeom>
          <a:no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2" name="Rectangle 41"/>
          <p:cNvSpPr/>
          <p:nvPr/>
        </p:nvSpPr>
        <p:spPr>
          <a:xfrm>
            <a:off x="2682221" y="12578644"/>
            <a:ext cx="3033785" cy="523220"/>
          </a:xfrm>
          <a:prstGeom prst="rect">
            <a:avLst/>
          </a:prstGeom>
        </p:spPr>
        <p:txBody>
          <a:bodyPr wrap="square">
            <a:spAutoFit/>
          </a:bodyPr>
          <a:lstStyle/>
          <a:p>
            <a:pPr algn="l"/>
            <a:r>
              <a:rPr lang="en-US" sz="2800" dirty="0" smtClean="0">
                <a:solidFill>
                  <a:schemeClr val="bg1"/>
                </a:solidFill>
                <a:latin typeface="Times New Roman" panose="02020603050405020304" pitchFamily="18" charset="0"/>
                <a:cs typeface="Times New Roman" panose="02020603050405020304" pitchFamily="18" charset="0"/>
              </a:rPr>
              <a:t>Remember Me?</a:t>
            </a:r>
            <a:endParaRPr lang="en-US"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167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1462808" y="5101786"/>
            <a:ext cx="20162240" cy="9749102"/>
          </a:xfrm>
          <a:prstGeom prst="rect">
            <a:avLst/>
          </a:prstGeom>
          <a:blipFill dpi="0" rotWithShape="1">
            <a:blip r:embed="rId3"/>
            <a:srcRect/>
            <a:tile tx="0" ty="0" sx="100000" sy="100000" flip="none" algn="tl"/>
          </a:blip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smtClean="0"/>
              <a:t>Time To Load</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6" name="Rectangle 15"/>
          <p:cNvSpPr/>
          <p:nvPr/>
        </p:nvSpPr>
        <p:spPr>
          <a:xfrm>
            <a:off x="3291237" y="3545632"/>
            <a:ext cx="6884539" cy="707886"/>
          </a:xfrm>
          <a:prstGeom prst="rect">
            <a:avLst/>
          </a:prstGeom>
        </p:spPr>
        <p:txBody>
          <a:bodyPr wrap="square">
            <a:spAutoFit/>
          </a:bodyPr>
          <a:lstStyle/>
          <a:p>
            <a:pPr algn="l"/>
            <a:r>
              <a:rPr lang="en-US" sz="4000" dirty="0" smtClean="0">
                <a:solidFill>
                  <a:schemeClr val="bg2"/>
                </a:solidFill>
                <a:latin typeface="Heavyweight" panose="00000400000000000000" pitchFamily="2" charset="0"/>
              </a:rPr>
              <a:t>Stratus Store - Safe Storage Login</a:t>
            </a:r>
            <a:endParaRPr lang="en-US" sz="4000" dirty="0">
              <a:solidFill>
                <a:schemeClr val="bg2"/>
              </a:solidFill>
              <a:latin typeface="Heavyweight" panose="00000400000000000000" pitchFamily="2"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a:t>
            </a:r>
            <a:r>
              <a:rPr lang="en-US" sz="2800" dirty="0">
                <a:solidFill>
                  <a:schemeClr val="tx1">
                    <a:lumMod val="65000"/>
                  </a:schemeClr>
                </a:solidFill>
                <a:latin typeface="Nevis" panose="02000800000000000000" pitchFamily="2" charset="0"/>
                <a:cs typeface="Courier New" panose="02070309020205020404" pitchFamily="49" charset="0"/>
              </a:rPr>
              <a:t>stratusstore.com/login</a:t>
            </a:r>
          </a:p>
        </p:txBody>
      </p:sp>
      <p:sp>
        <p:nvSpPr>
          <p:cNvPr id="19" name="Oval 18"/>
          <p:cNvSpPr/>
          <p:nvPr/>
        </p:nvSpPr>
        <p:spPr bwMode="auto">
          <a:xfrm flipH="1">
            <a:off x="20575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6"/>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4" name="TextBox 23"/>
          <p:cNvSpPr txBox="1"/>
          <p:nvPr/>
        </p:nvSpPr>
        <p:spPr>
          <a:xfrm>
            <a:off x="454378" y="2942986"/>
            <a:ext cx="10945534" cy="11079956"/>
          </a:xfrm>
          <a:prstGeom prst="rect">
            <a:avLst/>
          </a:prstGeom>
          <a:noFill/>
        </p:spPr>
        <p:txBody>
          <a:bodyPr wrap="square" rtlCol="0">
            <a:spAutoFit/>
          </a:bodyPr>
          <a:lstStyle/>
          <a:p>
            <a:r>
              <a:rPr lang="en-US" sz="71400" dirty="0" smtClean="0">
                <a:solidFill>
                  <a:schemeClr val="accent2"/>
                </a:solidFill>
                <a:latin typeface="Veneer Extras" panose="02000806000000000000" pitchFamily="50" charset="0"/>
              </a:rPr>
              <a:t>r</a:t>
            </a:r>
            <a:endParaRPr lang="en-US" dirty="0">
              <a:solidFill>
                <a:schemeClr val="accent2"/>
              </a:solidFill>
              <a:latin typeface="Veneer Extras" panose="02000806000000000000" pitchFamily="50" charset="0"/>
            </a:endParaRPr>
          </a:p>
        </p:txBody>
      </p:sp>
      <p:sp>
        <p:nvSpPr>
          <p:cNvPr id="31" name="Rounded Rectangle 30"/>
          <p:cNvSpPr/>
          <p:nvPr/>
        </p:nvSpPr>
        <p:spPr bwMode="auto">
          <a:xfrm>
            <a:off x="11075513" y="5827094"/>
            <a:ext cx="7305146" cy="8212990"/>
          </a:xfrm>
          <a:prstGeom prst="roundRect">
            <a:avLst>
              <a:gd name="adj" fmla="val 3168"/>
            </a:avLst>
          </a:prstGeom>
          <a:solidFill>
            <a:schemeClr val="tx1"/>
          </a:solidFill>
          <a:ln w="5080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Rounded Rectangle 32"/>
          <p:cNvSpPr/>
          <p:nvPr/>
        </p:nvSpPr>
        <p:spPr bwMode="auto">
          <a:xfrm>
            <a:off x="11509899" y="7560517"/>
            <a:ext cx="6502626" cy="881659"/>
          </a:xfrm>
          <a:prstGeom prst="roundRect">
            <a:avLst/>
          </a:prstGeom>
          <a:solidFill>
            <a:schemeClr val="accent3"/>
          </a:solid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Rounded Rectangle 33"/>
          <p:cNvSpPr/>
          <p:nvPr/>
        </p:nvSpPr>
        <p:spPr bwMode="auto">
          <a:xfrm>
            <a:off x="11522022" y="9000677"/>
            <a:ext cx="6502626" cy="881659"/>
          </a:xfrm>
          <a:prstGeom prst="roundRect">
            <a:avLst/>
          </a:prstGeom>
          <a:solidFill>
            <a:schemeClr val="accent3"/>
          </a:solid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5" name="TextBox 34"/>
          <p:cNvSpPr txBox="1"/>
          <p:nvPr/>
        </p:nvSpPr>
        <p:spPr>
          <a:xfrm>
            <a:off x="11509899" y="6344447"/>
            <a:ext cx="3802946" cy="954107"/>
          </a:xfrm>
          <a:prstGeom prst="rect">
            <a:avLst/>
          </a:prstGeom>
          <a:noFill/>
        </p:spPr>
        <p:txBody>
          <a:bodyPr wrap="square" rtlCol="0">
            <a:spAutoFit/>
          </a:bodyPr>
          <a:lstStyle/>
          <a:p>
            <a:pPr algn="l"/>
            <a:r>
              <a:rPr lang="en-US" dirty="0">
                <a:solidFill>
                  <a:schemeClr val="accent2"/>
                </a:solidFill>
                <a:latin typeface="Daniel Black" pitchFamily="50" charset="0"/>
              </a:rPr>
              <a:t>s</a:t>
            </a:r>
            <a:r>
              <a:rPr lang="en-US" dirty="0" smtClean="0">
                <a:solidFill>
                  <a:schemeClr val="accent2"/>
                </a:solidFill>
                <a:latin typeface="Daniel Black" pitchFamily="50" charset="0"/>
              </a:rPr>
              <a:t>ign in</a:t>
            </a:r>
            <a:endParaRPr lang="en-US" dirty="0">
              <a:solidFill>
                <a:schemeClr val="accent2"/>
              </a:solidFill>
              <a:latin typeface="Daniel Black" pitchFamily="50" charset="0"/>
            </a:endParaRPr>
          </a:p>
        </p:txBody>
      </p:sp>
      <p:sp>
        <p:nvSpPr>
          <p:cNvPr id="36" name="Rectangle 35"/>
          <p:cNvSpPr/>
          <p:nvPr/>
        </p:nvSpPr>
        <p:spPr>
          <a:xfrm>
            <a:off x="11755197" y="7730155"/>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email@domain.com</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37" name="Rectangle 36"/>
          <p:cNvSpPr/>
          <p:nvPr/>
        </p:nvSpPr>
        <p:spPr>
          <a:xfrm>
            <a:off x="11755197" y="9197171"/>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password</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38" name="Rounded Rectangle 37"/>
          <p:cNvSpPr/>
          <p:nvPr/>
        </p:nvSpPr>
        <p:spPr bwMode="auto">
          <a:xfrm>
            <a:off x="15648384" y="10440837"/>
            <a:ext cx="2376264" cy="881659"/>
          </a:xfrm>
          <a:prstGeom prst="roundRect">
            <a:avLst/>
          </a:prstGeom>
          <a:solidFill>
            <a:schemeClr val="accent2"/>
          </a:solidFill>
          <a:ln w="44450">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9" name="TextBox 38"/>
          <p:cNvSpPr txBox="1"/>
          <p:nvPr/>
        </p:nvSpPr>
        <p:spPr>
          <a:xfrm>
            <a:off x="15401080" y="10558500"/>
            <a:ext cx="2870871" cy="646331"/>
          </a:xfrm>
          <a:prstGeom prst="rect">
            <a:avLst/>
          </a:prstGeom>
          <a:noFill/>
        </p:spPr>
        <p:txBody>
          <a:bodyPr wrap="square" rtlCol="0">
            <a:spAutoFit/>
          </a:bodyPr>
          <a:lstStyle/>
          <a:p>
            <a:r>
              <a:rPr lang="en-US" sz="3600" dirty="0">
                <a:solidFill>
                  <a:schemeClr val="tx1"/>
                </a:solidFill>
                <a:latin typeface="Daniel Black" pitchFamily="50" charset="0"/>
              </a:rPr>
              <a:t>s</a:t>
            </a:r>
            <a:r>
              <a:rPr lang="en-US" sz="3600" dirty="0" smtClean="0">
                <a:solidFill>
                  <a:schemeClr val="tx1"/>
                </a:solidFill>
                <a:latin typeface="Daniel Black" pitchFamily="50" charset="0"/>
              </a:rPr>
              <a:t>ign in</a:t>
            </a:r>
            <a:endParaRPr lang="en-US" sz="3600" dirty="0">
              <a:solidFill>
                <a:schemeClr val="tx1"/>
              </a:solidFill>
              <a:latin typeface="Daniel Black" pitchFamily="50" charset="0"/>
            </a:endParaRPr>
          </a:p>
        </p:txBody>
      </p:sp>
      <p:sp>
        <p:nvSpPr>
          <p:cNvPr id="40" name="TextBox 39"/>
          <p:cNvSpPr txBox="1"/>
          <p:nvPr/>
        </p:nvSpPr>
        <p:spPr>
          <a:xfrm>
            <a:off x="2458020" y="10242376"/>
            <a:ext cx="7141692" cy="1323439"/>
          </a:xfrm>
          <a:prstGeom prst="rect">
            <a:avLst/>
          </a:prstGeom>
          <a:noFill/>
        </p:spPr>
        <p:txBody>
          <a:bodyPr wrap="square" rtlCol="0">
            <a:spAutoFit/>
          </a:bodyPr>
          <a:lstStyle/>
          <a:p>
            <a:r>
              <a:rPr lang="en-US" sz="8000" dirty="0" smtClean="0">
                <a:solidFill>
                  <a:schemeClr val="tx1"/>
                </a:solidFill>
                <a:latin typeface="Daniel Black" pitchFamily="50" charset="0"/>
              </a:rPr>
              <a:t>stratus</a:t>
            </a:r>
            <a:endParaRPr lang="en-US" sz="8000" dirty="0">
              <a:solidFill>
                <a:schemeClr val="tx1"/>
              </a:solidFill>
              <a:latin typeface="Daniel Black" pitchFamily="50" charset="0"/>
            </a:endParaRPr>
          </a:p>
        </p:txBody>
      </p:sp>
      <p:sp>
        <p:nvSpPr>
          <p:cNvPr id="41" name="Rounded Rectangle 40"/>
          <p:cNvSpPr/>
          <p:nvPr/>
        </p:nvSpPr>
        <p:spPr bwMode="auto">
          <a:xfrm>
            <a:off x="11615936" y="10602416"/>
            <a:ext cx="467738" cy="489646"/>
          </a:xfrm>
          <a:prstGeom prst="roundRect">
            <a:avLst/>
          </a:prstGeom>
          <a:solidFill>
            <a:schemeClr val="accent3"/>
          </a:solid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2" name="Rectangle 41"/>
          <p:cNvSpPr/>
          <p:nvPr/>
        </p:nvSpPr>
        <p:spPr>
          <a:xfrm>
            <a:off x="12119992" y="10583252"/>
            <a:ext cx="3033785"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Remember Me?</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43" name="TextBox 42"/>
          <p:cNvSpPr txBox="1"/>
          <p:nvPr/>
        </p:nvSpPr>
        <p:spPr>
          <a:xfrm>
            <a:off x="1966864" y="10884058"/>
            <a:ext cx="7141692" cy="1323439"/>
          </a:xfrm>
          <a:prstGeom prst="rect">
            <a:avLst/>
          </a:prstGeom>
          <a:noFill/>
        </p:spPr>
        <p:txBody>
          <a:bodyPr wrap="square" rtlCol="0">
            <a:spAutoFit/>
          </a:bodyPr>
          <a:lstStyle/>
          <a:p>
            <a:r>
              <a:rPr lang="en-US" sz="8000" dirty="0" smtClean="0">
                <a:solidFill>
                  <a:schemeClr val="tx1"/>
                </a:solidFill>
                <a:latin typeface="Daniel Black" pitchFamily="50" charset="0"/>
              </a:rPr>
              <a:t>store</a:t>
            </a:r>
            <a:endParaRPr lang="en-US" sz="8000" dirty="0">
              <a:solidFill>
                <a:schemeClr val="tx1"/>
              </a:solidFill>
              <a:latin typeface="Daniel Black" pitchFamily="50" charset="0"/>
            </a:endParaRPr>
          </a:p>
        </p:txBody>
      </p:sp>
    </p:spTree>
    <p:extLst>
      <p:ext uri="{BB962C8B-B14F-4D97-AF65-F5344CB8AC3E}">
        <p14:creationId xmlns:p14="http://schemas.microsoft.com/office/powerpoint/2010/main" val="12359649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1462808" y="5101786"/>
            <a:ext cx="20162240" cy="9749102"/>
          </a:xfrm>
          <a:prstGeom prst="rect">
            <a:avLst/>
          </a:prstGeom>
          <a:blipFill dpi="0" rotWithShape="1">
            <a:blip r:embed="rId3"/>
            <a:srcRect/>
            <a:tile tx="0" ty="0" sx="100000" sy="100000" flip="none" algn="tl"/>
          </a:blip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smtClean="0"/>
              <a:t>Time </a:t>
            </a:r>
            <a:r>
              <a:rPr lang="en-US" smtClean="0"/>
              <a:t>To XYZ?</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6" name="Rectangle 15"/>
          <p:cNvSpPr/>
          <p:nvPr/>
        </p:nvSpPr>
        <p:spPr>
          <a:xfrm>
            <a:off x="3291237" y="3545632"/>
            <a:ext cx="7964659" cy="707886"/>
          </a:xfrm>
          <a:prstGeom prst="rect">
            <a:avLst/>
          </a:prstGeom>
        </p:spPr>
        <p:txBody>
          <a:bodyPr wrap="square">
            <a:spAutoFit/>
          </a:bodyPr>
          <a:lstStyle/>
          <a:p>
            <a:pPr algn="l"/>
            <a:r>
              <a:rPr lang="en-US" sz="4000" dirty="0" smtClean="0">
                <a:solidFill>
                  <a:schemeClr val="bg2"/>
                </a:solidFill>
                <a:latin typeface="Heavyweight" panose="00000400000000000000" pitchFamily="2" charset="0"/>
              </a:rPr>
              <a:t>Stratus Store - Safe Storage Login</a:t>
            </a:r>
            <a:endParaRPr lang="en-US" sz="4000" dirty="0">
              <a:solidFill>
                <a:schemeClr val="bg2"/>
              </a:solidFill>
              <a:latin typeface="Heavyweight" panose="00000400000000000000" pitchFamily="2"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https://stratusstore.com/login</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19" name="Oval 18"/>
          <p:cNvSpPr/>
          <p:nvPr/>
        </p:nvSpPr>
        <p:spPr bwMode="auto">
          <a:xfrm flipH="1">
            <a:off x="20575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6"/>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4" name="TextBox 23"/>
          <p:cNvSpPr txBox="1"/>
          <p:nvPr/>
        </p:nvSpPr>
        <p:spPr>
          <a:xfrm>
            <a:off x="454378" y="2942986"/>
            <a:ext cx="10945534" cy="11079956"/>
          </a:xfrm>
          <a:prstGeom prst="rect">
            <a:avLst/>
          </a:prstGeom>
          <a:noFill/>
        </p:spPr>
        <p:txBody>
          <a:bodyPr wrap="square" rtlCol="0">
            <a:spAutoFit/>
          </a:bodyPr>
          <a:lstStyle/>
          <a:p>
            <a:r>
              <a:rPr lang="en-US" sz="71400" dirty="0" smtClean="0">
                <a:solidFill>
                  <a:schemeClr val="accent2"/>
                </a:solidFill>
                <a:latin typeface="Veneer Extras" panose="02000806000000000000" pitchFamily="50" charset="0"/>
              </a:rPr>
              <a:t>r</a:t>
            </a:r>
            <a:endParaRPr lang="en-US" dirty="0">
              <a:solidFill>
                <a:schemeClr val="accent2"/>
              </a:solidFill>
              <a:latin typeface="Veneer Extras" panose="02000806000000000000" pitchFamily="50" charset="0"/>
            </a:endParaRPr>
          </a:p>
        </p:txBody>
      </p:sp>
      <p:sp>
        <p:nvSpPr>
          <p:cNvPr id="31" name="Rounded Rectangle 30"/>
          <p:cNvSpPr/>
          <p:nvPr/>
        </p:nvSpPr>
        <p:spPr bwMode="auto">
          <a:xfrm>
            <a:off x="11075513" y="5827094"/>
            <a:ext cx="7305146" cy="8212990"/>
          </a:xfrm>
          <a:prstGeom prst="roundRect">
            <a:avLst>
              <a:gd name="adj" fmla="val 3168"/>
            </a:avLst>
          </a:prstGeom>
          <a:solidFill>
            <a:schemeClr val="tx1"/>
          </a:solidFill>
          <a:ln w="5080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Rounded Rectangle 32"/>
          <p:cNvSpPr/>
          <p:nvPr/>
        </p:nvSpPr>
        <p:spPr bwMode="auto">
          <a:xfrm>
            <a:off x="11509899" y="7560517"/>
            <a:ext cx="6502626" cy="881659"/>
          </a:xfrm>
          <a:prstGeom prst="roundRect">
            <a:avLst/>
          </a:prstGeom>
          <a:solidFill>
            <a:schemeClr val="accent3"/>
          </a:solid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Rounded Rectangle 33"/>
          <p:cNvSpPr/>
          <p:nvPr/>
        </p:nvSpPr>
        <p:spPr bwMode="auto">
          <a:xfrm>
            <a:off x="11522022" y="9000677"/>
            <a:ext cx="6502626" cy="881659"/>
          </a:xfrm>
          <a:prstGeom prst="roundRect">
            <a:avLst/>
          </a:prstGeom>
          <a:solidFill>
            <a:schemeClr val="accent3"/>
          </a:solidFill>
          <a:ln w="44450">
            <a:solidFill>
              <a:schemeClr val="bg2">
                <a:lumMod val="60000"/>
                <a:lumOff val="40000"/>
              </a:schemeClr>
            </a:solidFill>
          </a:ln>
          <a:effectLst>
            <a:glow rad="139700">
              <a:schemeClr val="accent2">
                <a:satMod val="175000"/>
                <a:alpha val="40000"/>
              </a:schemeClr>
            </a:glo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5" name="TextBox 34"/>
          <p:cNvSpPr txBox="1"/>
          <p:nvPr/>
        </p:nvSpPr>
        <p:spPr>
          <a:xfrm>
            <a:off x="11509899" y="6344447"/>
            <a:ext cx="3802946" cy="954107"/>
          </a:xfrm>
          <a:prstGeom prst="rect">
            <a:avLst/>
          </a:prstGeom>
          <a:noFill/>
        </p:spPr>
        <p:txBody>
          <a:bodyPr wrap="square" rtlCol="0">
            <a:spAutoFit/>
          </a:bodyPr>
          <a:lstStyle/>
          <a:p>
            <a:pPr algn="l"/>
            <a:r>
              <a:rPr lang="en-US" dirty="0">
                <a:solidFill>
                  <a:schemeClr val="accent2"/>
                </a:solidFill>
                <a:latin typeface="Daniel Black" pitchFamily="50" charset="0"/>
              </a:rPr>
              <a:t>s</a:t>
            </a:r>
            <a:r>
              <a:rPr lang="en-US" dirty="0" smtClean="0">
                <a:solidFill>
                  <a:schemeClr val="accent2"/>
                </a:solidFill>
                <a:latin typeface="Daniel Black" pitchFamily="50" charset="0"/>
              </a:rPr>
              <a:t>ign in</a:t>
            </a:r>
            <a:endParaRPr lang="en-US" dirty="0">
              <a:solidFill>
                <a:schemeClr val="accent2"/>
              </a:solidFill>
              <a:latin typeface="Daniel Black" pitchFamily="50" charset="0"/>
            </a:endParaRPr>
          </a:p>
        </p:txBody>
      </p:sp>
      <p:sp>
        <p:nvSpPr>
          <p:cNvPr id="36" name="Rectangle 35"/>
          <p:cNvSpPr/>
          <p:nvPr/>
        </p:nvSpPr>
        <p:spPr>
          <a:xfrm>
            <a:off x="11755197" y="7730155"/>
            <a:ext cx="5885988" cy="523220"/>
          </a:xfrm>
          <a:prstGeom prst="rect">
            <a:avLst/>
          </a:prstGeom>
        </p:spPr>
        <p:txBody>
          <a:bodyPr wrap="square">
            <a:spAutoFit/>
          </a:bodyPr>
          <a:lstStyle/>
          <a:p>
            <a:pPr algn="l"/>
            <a:r>
              <a:rPr lang="en-US" sz="2800" dirty="0" smtClean="0">
                <a:solidFill>
                  <a:schemeClr val="bg1">
                    <a:lumMod val="75000"/>
                  </a:schemeClr>
                </a:solidFill>
                <a:latin typeface="Nevis" panose="02000800000000000000" pitchFamily="2" charset="0"/>
                <a:cs typeface="Courier New" panose="02070309020205020404" pitchFamily="49" charset="0"/>
              </a:rPr>
              <a:t>nikmd23@gmail.com</a:t>
            </a:r>
            <a:endParaRPr lang="en-US" sz="2800" dirty="0">
              <a:solidFill>
                <a:schemeClr val="bg1">
                  <a:lumMod val="75000"/>
                </a:schemeClr>
              </a:solidFill>
              <a:latin typeface="Nevis" panose="02000800000000000000" pitchFamily="2" charset="0"/>
              <a:cs typeface="Courier New" panose="02070309020205020404" pitchFamily="49" charset="0"/>
            </a:endParaRPr>
          </a:p>
        </p:txBody>
      </p:sp>
      <p:sp>
        <p:nvSpPr>
          <p:cNvPr id="37" name="Rectangle 36"/>
          <p:cNvSpPr/>
          <p:nvPr/>
        </p:nvSpPr>
        <p:spPr>
          <a:xfrm>
            <a:off x="11755197" y="9197171"/>
            <a:ext cx="5885988" cy="523220"/>
          </a:xfrm>
          <a:prstGeom prst="rect">
            <a:avLst/>
          </a:prstGeom>
        </p:spPr>
        <p:txBody>
          <a:bodyPr wrap="square">
            <a:spAutoFit/>
          </a:bodyPr>
          <a:lstStyle/>
          <a:p>
            <a:pPr algn="l"/>
            <a:r>
              <a:rPr lang="en-US" sz="2800" dirty="0" smtClean="0">
                <a:solidFill>
                  <a:schemeClr val="bg1">
                    <a:lumMod val="75000"/>
                  </a:schemeClr>
                </a:solidFill>
                <a:latin typeface="Nevis" panose="02000800000000000000" pitchFamily="2" charset="0"/>
                <a:cs typeface="Courier New" panose="02070309020205020404" pitchFamily="49" charset="0"/>
              </a:rPr>
              <a:t>|</a:t>
            </a:r>
            <a:endParaRPr lang="en-US" sz="2800" dirty="0">
              <a:solidFill>
                <a:schemeClr val="bg1">
                  <a:lumMod val="75000"/>
                </a:schemeClr>
              </a:solidFill>
              <a:latin typeface="Nevis" panose="02000800000000000000" pitchFamily="2" charset="0"/>
              <a:cs typeface="Courier New" panose="02070309020205020404" pitchFamily="49" charset="0"/>
            </a:endParaRPr>
          </a:p>
        </p:txBody>
      </p:sp>
      <p:sp>
        <p:nvSpPr>
          <p:cNvPr id="38" name="Rounded Rectangle 37"/>
          <p:cNvSpPr/>
          <p:nvPr/>
        </p:nvSpPr>
        <p:spPr bwMode="auto">
          <a:xfrm>
            <a:off x="15648384" y="10440837"/>
            <a:ext cx="2376264" cy="881659"/>
          </a:xfrm>
          <a:prstGeom prst="roundRect">
            <a:avLst/>
          </a:prstGeom>
          <a:solidFill>
            <a:schemeClr val="accent2"/>
          </a:solidFill>
          <a:ln w="44450">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9" name="TextBox 38"/>
          <p:cNvSpPr txBox="1"/>
          <p:nvPr/>
        </p:nvSpPr>
        <p:spPr>
          <a:xfrm>
            <a:off x="15401080" y="10558500"/>
            <a:ext cx="2870871" cy="646331"/>
          </a:xfrm>
          <a:prstGeom prst="rect">
            <a:avLst/>
          </a:prstGeom>
          <a:noFill/>
        </p:spPr>
        <p:txBody>
          <a:bodyPr wrap="square" rtlCol="0">
            <a:spAutoFit/>
          </a:bodyPr>
          <a:lstStyle/>
          <a:p>
            <a:r>
              <a:rPr lang="en-US" sz="3600" dirty="0">
                <a:solidFill>
                  <a:schemeClr val="tx1"/>
                </a:solidFill>
                <a:latin typeface="Daniel Black" pitchFamily="50" charset="0"/>
              </a:rPr>
              <a:t>s</a:t>
            </a:r>
            <a:r>
              <a:rPr lang="en-US" sz="3600" dirty="0" smtClean="0">
                <a:solidFill>
                  <a:schemeClr val="tx1"/>
                </a:solidFill>
                <a:latin typeface="Daniel Black" pitchFamily="50" charset="0"/>
              </a:rPr>
              <a:t>ign in</a:t>
            </a:r>
            <a:endParaRPr lang="en-US" sz="3600" dirty="0">
              <a:solidFill>
                <a:schemeClr val="tx1"/>
              </a:solidFill>
              <a:latin typeface="Daniel Black" pitchFamily="50" charset="0"/>
            </a:endParaRPr>
          </a:p>
        </p:txBody>
      </p:sp>
      <p:sp>
        <p:nvSpPr>
          <p:cNvPr id="40" name="TextBox 39"/>
          <p:cNvSpPr txBox="1"/>
          <p:nvPr/>
        </p:nvSpPr>
        <p:spPr>
          <a:xfrm>
            <a:off x="2458020" y="10242376"/>
            <a:ext cx="7141692" cy="1323439"/>
          </a:xfrm>
          <a:prstGeom prst="rect">
            <a:avLst/>
          </a:prstGeom>
          <a:noFill/>
        </p:spPr>
        <p:txBody>
          <a:bodyPr wrap="square" rtlCol="0">
            <a:spAutoFit/>
          </a:bodyPr>
          <a:lstStyle/>
          <a:p>
            <a:r>
              <a:rPr lang="en-US" sz="8000" dirty="0" smtClean="0">
                <a:solidFill>
                  <a:schemeClr val="tx1"/>
                </a:solidFill>
                <a:latin typeface="Daniel Black" pitchFamily="50" charset="0"/>
              </a:rPr>
              <a:t>stratus</a:t>
            </a:r>
            <a:endParaRPr lang="en-US" sz="8000" dirty="0">
              <a:solidFill>
                <a:schemeClr val="tx1"/>
              </a:solidFill>
              <a:latin typeface="Daniel Black" pitchFamily="50" charset="0"/>
            </a:endParaRPr>
          </a:p>
        </p:txBody>
      </p:sp>
      <p:sp>
        <p:nvSpPr>
          <p:cNvPr id="41" name="Rounded Rectangle 40"/>
          <p:cNvSpPr/>
          <p:nvPr/>
        </p:nvSpPr>
        <p:spPr bwMode="auto">
          <a:xfrm>
            <a:off x="11615936" y="10602416"/>
            <a:ext cx="467738" cy="489646"/>
          </a:xfrm>
          <a:prstGeom prst="roundRect">
            <a:avLst/>
          </a:prstGeom>
          <a:solidFill>
            <a:schemeClr val="accent3"/>
          </a:solid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2" name="Rectangle 41"/>
          <p:cNvSpPr/>
          <p:nvPr/>
        </p:nvSpPr>
        <p:spPr>
          <a:xfrm>
            <a:off x="12119992" y="10583252"/>
            <a:ext cx="3033785"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Remember Me?</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43" name="TextBox 42"/>
          <p:cNvSpPr txBox="1"/>
          <p:nvPr/>
        </p:nvSpPr>
        <p:spPr>
          <a:xfrm>
            <a:off x="1966864" y="10884058"/>
            <a:ext cx="7141692" cy="1323439"/>
          </a:xfrm>
          <a:prstGeom prst="rect">
            <a:avLst/>
          </a:prstGeom>
          <a:noFill/>
        </p:spPr>
        <p:txBody>
          <a:bodyPr wrap="square" rtlCol="0">
            <a:spAutoFit/>
          </a:bodyPr>
          <a:lstStyle/>
          <a:p>
            <a:r>
              <a:rPr lang="en-US" sz="8000" dirty="0" smtClean="0">
                <a:solidFill>
                  <a:schemeClr val="tx1"/>
                </a:solidFill>
                <a:latin typeface="Daniel Black" pitchFamily="50" charset="0"/>
              </a:rPr>
              <a:t>store</a:t>
            </a:r>
            <a:endParaRPr lang="en-US" sz="8000" dirty="0">
              <a:solidFill>
                <a:schemeClr val="tx1"/>
              </a:solidFill>
              <a:latin typeface="Daniel Black" pitchFamily="50" charset="0"/>
            </a:endParaRPr>
          </a:p>
        </p:txBody>
      </p:sp>
    </p:spTree>
    <p:extLst>
      <p:ext uri="{BB962C8B-B14F-4D97-AF65-F5344CB8AC3E}">
        <p14:creationId xmlns:p14="http://schemas.microsoft.com/office/powerpoint/2010/main" val="25457871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1000" tmFilter="0, 0; .2, .5; .8, .5; 1, 0"/>
                                        <p:tgtEl>
                                          <p:spTgt spid="37"/>
                                        </p:tgtEl>
                                      </p:cBhvr>
                                    </p:animEffect>
                                    <p:animScale>
                                      <p:cBhvr>
                                        <p:cTn id="7" dur="50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Average vs. Median</a:t>
            </a:r>
            <a:endParaRPr lang="en-US" dirty="0"/>
          </a:p>
        </p:txBody>
      </p:sp>
      <p:graphicFrame>
        <p:nvGraphicFramePr>
          <p:cNvPr id="4" name="Chart Placeholder 2"/>
          <p:cNvGraphicFramePr>
            <a:graphicFrameLocks/>
          </p:cNvGraphicFramePr>
          <p:nvPr>
            <p:extLst>
              <p:ext uri="{D42A27DB-BD31-4B8C-83A1-F6EECF244321}">
                <p14:modId xmlns:p14="http://schemas.microsoft.com/office/powerpoint/2010/main" val="1108515237"/>
              </p:ext>
            </p:extLst>
          </p:nvPr>
        </p:nvGraphicFramePr>
        <p:xfrm>
          <a:off x="2232025" y="3311525"/>
          <a:ext cx="19825071" cy="8067675"/>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bwMode="auto">
          <a:xfrm>
            <a:off x="3046984" y="6353944"/>
            <a:ext cx="15409712" cy="0"/>
          </a:xfrm>
          <a:prstGeom prst="line">
            <a:avLst/>
          </a:pr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541791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Average vs. Median</a:t>
            </a:r>
            <a:endParaRPr lang="en-US" dirty="0"/>
          </a:p>
        </p:txBody>
      </p:sp>
      <p:graphicFrame>
        <p:nvGraphicFramePr>
          <p:cNvPr id="4" name="Chart Placeholder 2"/>
          <p:cNvGraphicFramePr>
            <a:graphicFrameLocks/>
          </p:cNvGraphicFramePr>
          <p:nvPr>
            <p:extLst>
              <p:ext uri="{D42A27DB-BD31-4B8C-83A1-F6EECF244321}">
                <p14:modId xmlns:p14="http://schemas.microsoft.com/office/powerpoint/2010/main" val="1108515237"/>
              </p:ext>
            </p:extLst>
          </p:nvPr>
        </p:nvGraphicFramePr>
        <p:xfrm>
          <a:off x="2232025" y="3311525"/>
          <a:ext cx="19825071" cy="8067675"/>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bwMode="auto">
          <a:xfrm>
            <a:off x="3046984" y="6353944"/>
            <a:ext cx="15409712" cy="0"/>
          </a:xfrm>
          <a:prstGeom prst="line">
            <a:avLst/>
          </a:pr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 name="Straight Connector 7"/>
          <p:cNvCxnSpPr/>
          <p:nvPr/>
        </p:nvCxnSpPr>
        <p:spPr bwMode="auto">
          <a:xfrm>
            <a:off x="3027934" y="6209928"/>
            <a:ext cx="18650072" cy="0"/>
          </a:xfrm>
          <a:prstGeom prst="line">
            <a:avLst/>
          </a:prstGeom>
          <a:solidFill>
            <a:srgbClr val="ECB100"/>
          </a:solidFill>
          <a:ln w="63500">
            <a:solidFill>
              <a:schemeClr val="accent4"/>
            </a:solidFill>
          </a:ln>
          <a:effectLst>
            <a:outerShdw blurRad="152400" dist="101600" dir="2760000" algn="ctr" rotWithShape="0">
              <a:srgbClr val="141313">
                <a:alpha val="20000"/>
              </a:srgbClr>
            </a:outerShdw>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7" name="Rectangular Callout 6"/>
          <p:cNvSpPr/>
          <p:nvPr/>
        </p:nvSpPr>
        <p:spPr bwMode="auto">
          <a:xfrm>
            <a:off x="14928304" y="6858000"/>
            <a:ext cx="2442109" cy="1548008"/>
          </a:xfrm>
          <a:prstGeom prst="wedgeRectCallout">
            <a:avLst>
              <a:gd name="adj1" fmla="val 2871"/>
              <a:gd name="adj2" fmla="val -75144"/>
            </a:avLst>
          </a:prstGeom>
          <a:solidFill>
            <a:schemeClr val="accent3"/>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Nevis" panose="02000800000000000000" pitchFamily="2" charset="0"/>
                <a:ea typeface="Cambria Math" panose="02040503050406030204" pitchFamily="18" charset="0"/>
              </a:rPr>
              <a:t>Average:</a:t>
            </a:r>
            <a:r>
              <a:rPr lang="en-US" sz="6000" dirty="0" smtClean="0">
                <a:solidFill>
                  <a:schemeClr val="bg1"/>
                </a:solidFill>
                <a:latin typeface="Nevis" panose="02000800000000000000" pitchFamily="2" charset="0"/>
                <a:ea typeface="Cambria Math" panose="02040503050406030204" pitchFamily="18" charset="0"/>
              </a:rPr>
              <a:t/>
            </a:r>
            <a:br>
              <a:rPr lang="en-US" sz="6000" dirty="0" smtClean="0">
                <a:solidFill>
                  <a:schemeClr val="bg1"/>
                </a:solidFill>
                <a:latin typeface="Nevis" panose="02000800000000000000" pitchFamily="2" charset="0"/>
                <a:ea typeface="Cambria Math" panose="02040503050406030204" pitchFamily="18" charset="0"/>
              </a:rPr>
            </a:br>
            <a:r>
              <a:rPr lang="en-US" sz="6000" dirty="0" smtClean="0">
                <a:solidFill>
                  <a:schemeClr val="bg1"/>
                </a:solidFill>
                <a:latin typeface="Cambria Math" panose="02040503050406030204" pitchFamily="18" charset="0"/>
                <a:ea typeface="Cambria Math" panose="02040503050406030204" pitchFamily="18" charset="0"/>
              </a:rPr>
              <a:t>16</a:t>
            </a:r>
            <a:endParaRPr kumimoji="0" lang="en-US" sz="6000" b="0" i="0" u="none" strike="noStrike" cap="none" normalizeH="0" baseline="0" dirty="0">
              <a:ln>
                <a:noFill/>
              </a:ln>
              <a:solidFill>
                <a:schemeClr val="bg1">
                  <a:lumMod val="60000"/>
                  <a:lumOff val="40000"/>
                </a:schemeClr>
              </a:solidFill>
              <a:effectLst/>
              <a:latin typeface="Cambria Math" panose="02040503050406030204" pitchFamily="18" charset="0"/>
              <a:ea typeface="Cambria Math" panose="02040503050406030204" pitchFamily="18" charset="0"/>
              <a:sym typeface="Gill Sans" charset="0"/>
            </a:endParaRPr>
          </a:p>
        </p:txBody>
      </p:sp>
    </p:spTree>
    <p:extLst>
      <p:ext uri="{BB962C8B-B14F-4D97-AF65-F5344CB8AC3E}">
        <p14:creationId xmlns:p14="http://schemas.microsoft.com/office/powerpoint/2010/main" val="351072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Average vs. Median</a:t>
            </a:r>
            <a:endParaRPr lang="en-US" dirty="0"/>
          </a:p>
        </p:txBody>
      </p:sp>
      <p:graphicFrame>
        <p:nvGraphicFramePr>
          <p:cNvPr id="4" name="Chart Placeholder 2"/>
          <p:cNvGraphicFramePr>
            <a:graphicFrameLocks/>
          </p:cNvGraphicFramePr>
          <p:nvPr>
            <p:extLst>
              <p:ext uri="{D42A27DB-BD31-4B8C-83A1-F6EECF244321}">
                <p14:modId xmlns:p14="http://schemas.microsoft.com/office/powerpoint/2010/main" val="2781661396"/>
              </p:ext>
            </p:extLst>
          </p:nvPr>
        </p:nvGraphicFramePr>
        <p:xfrm>
          <a:off x="2232025" y="3311525"/>
          <a:ext cx="19825071" cy="8067675"/>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bwMode="auto">
          <a:xfrm>
            <a:off x="3046984" y="6353944"/>
            <a:ext cx="15409712" cy="0"/>
          </a:xfrm>
          <a:prstGeom prst="line">
            <a:avLst/>
          </a:pr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108779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Average vs. Median</a:t>
            </a:r>
            <a:endParaRPr lang="en-US" dirty="0"/>
          </a:p>
        </p:txBody>
      </p:sp>
      <p:graphicFrame>
        <p:nvGraphicFramePr>
          <p:cNvPr id="4" name="Chart Placeholder 2"/>
          <p:cNvGraphicFramePr>
            <a:graphicFrameLocks/>
          </p:cNvGraphicFramePr>
          <p:nvPr>
            <p:extLst>
              <p:ext uri="{D42A27DB-BD31-4B8C-83A1-F6EECF244321}">
                <p14:modId xmlns:p14="http://schemas.microsoft.com/office/powerpoint/2010/main" val="2781661396"/>
              </p:ext>
            </p:extLst>
          </p:nvPr>
        </p:nvGraphicFramePr>
        <p:xfrm>
          <a:off x="2232025" y="3311525"/>
          <a:ext cx="19825071" cy="8067675"/>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bwMode="auto">
          <a:xfrm>
            <a:off x="3046984" y="6353944"/>
            <a:ext cx="15409712" cy="0"/>
          </a:xfrm>
          <a:prstGeom prst="line">
            <a:avLst/>
          </a:pr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 name="Straight Connector 6"/>
          <p:cNvCxnSpPr/>
          <p:nvPr/>
        </p:nvCxnSpPr>
        <p:spPr bwMode="auto">
          <a:xfrm>
            <a:off x="3027934" y="6209928"/>
            <a:ext cx="18650072" cy="0"/>
          </a:xfrm>
          <a:prstGeom prst="line">
            <a:avLst/>
          </a:prstGeom>
          <a:solidFill>
            <a:srgbClr val="ECB100"/>
          </a:solidFill>
          <a:ln w="63500">
            <a:solidFill>
              <a:schemeClr val="accent4"/>
            </a:solidFill>
          </a:ln>
          <a:effectLst>
            <a:outerShdw blurRad="152400" dist="101600" dir="2760000" algn="ctr" rotWithShape="0">
              <a:srgbClr val="141313">
                <a:alpha val="20000"/>
              </a:srgbClr>
            </a:outerShdw>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 name="Rectangular Callout 7"/>
          <p:cNvSpPr/>
          <p:nvPr/>
        </p:nvSpPr>
        <p:spPr bwMode="auto">
          <a:xfrm>
            <a:off x="14928304" y="6858000"/>
            <a:ext cx="2442109" cy="1548008"/>
          </a:xfrm>
          <a:prstGeom prst="wedgeRectCallout">
            <a:avLst>
              <a:gd name="adj1" fmla="val 2871"/>
              <a:gd name="adj2" fmla="val -75144"/>
            </a:avLst>
          </a:prstGeom>
          <a:solidFill>
            <a:schemeClr val="accent3"/>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Nevis" panose="02000800000000000000" pitchFamily="2" charset="0"/>
                <a:ea typeface="Cambria Math" panose="02040503050406030204" pitchFamily="18" charset="0"/>
              </a:rPr>
              <a:t>Average:</a:t>
            </a:r>
            <a:r>
              <a:rPr lang="en-US" sz="6000" dirty="0" smtClean="0">
                <a:solidFill>
                  <a:schemeClr val="bg1"/>
                </a:solidFill>
                <a:latin typeface="Nevis" panose="02000800000000000000" pitchFamily="2" charset="0"/>
                <a:ea typeface="Cambria Math" panose="02040503050406030204" pitchFamily="18" charset="0"/>
              </a:rPr>
              <a:t/>
            </a:r>
            <a:br>
              <a:rPr lang="en-US" sz="6000" dirty="0" smtClean="0">
                <a:solidFill>
                  <a:schemeClr val="bg1"/>
                </a:solidFill>
                <a:latin typeface="Nevis" panose="02000800000000000000" pitchFamily="2" charset="0"/>
                <a:ea typeface="Cambria Math" panose="02040503050406030204" pitchFamily="18" charset="0"/>
              </a:rPr>
            </a:br>
            <a:r>
              <a:rPr lang="en-US" sz="6000" dirty="0" smtClean="0">
                <a:solidFill>
                  <a:schemeClr val="bg1"/>
                </a:solidFill>
                <a:latin typeface="Cambria Math" panose="02040503050406030204" pitchFamily="18" charset="0"/>
                <a:ea typeface="Cambria Math" panose="02040503050406030204" pitchFamily="18" charset="0"/>
              </a:rPr>
              <a:t>16</a:t>
            </a:r>
            <a:endParaRPr kumimoji="0" lang="en-US" sz="6000" b="0" i="0" u="none" strike="noStrike" cap="none" normalizeH="0" baseline="0" dirty="0">
              <a:ln>
                <a:noFill/>
              </a:ln>
              <a:solidFill>
                <a:schemeClr val="bg1">
                  <a:lumMod val="60000"/>
                  <a:lumOff val="40000"/>
                </a:schemeClr>
              </a:solidFill>
              <a:effectLst/>
              <a:latin typeface="Cambria Math" panose="02040503050406030204" pitchFamily="18" charset="0"/>
              <a:ea typeface="Cambria Math" panose="02040503050406030204" pitchFamily="18" charset="0"/>
              <a:sym typeface="Gill Sans" charset="0"/>
            </a:endParaRPr>
          </a:p>
        </p:txBody>
      </p:sp>
    </p:spTree>
    <p:extLst>
      <p:ext uri="{BB962C8B-B14F-4D97-AF65-F5344CB8AC3E}">
        <p14:creationId xmlns:p14="http://schemas.microsoft.com/office/powerpoint/2010/main" val="1871935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smtClean="0"/>
              <a:t>Average vs. Median</a:t>
            </a:r>
            <a:endParaRPr lang="en-US" dirty="0"/>
          </a:p>
        </p:txBody>
      </p:sp>
      <p:graphicFrame>
        <p:nvGraphicFramePr>
          <p:cNvPr id="4" name="Chart Placeholder 2"/>
          <p:cNvGraphicFramePr>
            <a:graphicFrameLocks/>
          </p:cNvGraphicFramePr>
          <p:nvPr>
            <p:extLst>
              <p:ext uri="{D42A27DB-BD31-4B8C-83A1-F6EECF244321}">
                <p14:modId xmlns:p14="http://schemas.microsoft.com/office/powerpoint/2010/main" val="2048770374"/>
              </p:ext>
            </p:extLst>
          </p:nvPr>
        </p:nvGraphicFramePr>
        <p:xfrm>
          <a:off x="2232025" y="3311525"/>
          <a:ext cx="19825071" cy="8067675"/>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bwMode="auto">
          <a:xfrm>
            <a:off x="3046984" y="6353944"/>
            <a:ext cx="15409712" cy="0"/>
          </a:xfrm>
          <a:prstGeom prst="line">
            <a:avLst/>
          </a:pr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 name="Straight Connector 7"/>
          <p:cNvCxnSpPr/>
          <p:nvPr/>
        </p:nvCxnSpPr>
        <p:spPr bwMode="auto">
          <a:xfrm>
            <a:off x="3027934" y="5345832"/>
            <a:ext cx="18650072" cy="0"/>
          </a:xfrm>
          <a:prstGeom prst="line">
            <a:avLst/>
          </a:prstGeom>
          <a:solidFill>
            <a:srgbClr val="ECB100"/>
          </a:solidFill>
          <a:ln w="63500">
            <a:solidFill>
              <a:schemeClr val="accent4"/>
            </a:solidFill>
          </a:ln>
          <a:effectLst>
            <a:outerShdw blurRad="152400" dist="101600" dir="2760000" algn="ctr" rotWithShape="0">
              <a:srgbClr val="141313">
                <a:alpha val="20000"/>
              </a:srgbClr>
            </a:outerShdw>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7" name="Rectangular Callout 6"/>
          <p:cNvSpPr/>
          <p:nvPr/>
        </p:nvSpPr>
        <p:spPr bwMode="auto">
          <a:xfrm>
            <a:off x="15000312" y="5832132"/>
            <a:ext cx="2442109" cy="1548008"/>
          </a:xfrm>
          <a:prstGeom prst="wedgeRectCallout">
            <a:avLst>
              <a:gd name="adj1" fmla="val 2871"/>
              <a:gd name="adj2" fmla="val -75144"/>
            </a:avLst>
          </a:prstGeom>
          <a:solidFill>
            <a:schemeClr val="accent3"/>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Nevis" panose="02000800000000000000" pitchFamily="2" charset="0"/>
                <a:ea typeface="Cambria Math" panose="02040503050406030204" pitchFamily="18" charset="0"/>
              </a:rPr>
              <a:t>Median:</a:t>
            </a:r>
            <a:r>
              <a:rPr lang="en-US" sz="6000" dirty="0" smtClean="0">
                <a:solidFill>
                  <a:schemeClr val="bg1"/>
                </a:solidFill>
                <a:latin typeface="Nevis" panose="02000800000000000000" pitchFamily="2" charset="0"/>
                <a:ea typeface="Cambria Math" panose="02040503050406030204" pitchFamily="18" charset="0"/>
              </a:rPr>
              <a:t/>
            </a:r>
            <a:br>
              <a:rPr lang="en-US" sz="6000" dirty="0" smtClean="0">
                <a:solidFill>
                  <a:schemeClr val="bg1"/>
                </a:solidFill>
                <a:latin typeface="Nevis" panose="02000800000000000000" pitchFamily="2" charset="0"/>
                <a:ea typeface="Cambria Math" panose="02040503050406030204" pitchFamily="18" charset="0"/>
              </a:rPr>
            </a:br>
            <a:r>
              <a:rPr lang="en-US" sz="6000" dirty="0" smtClean="0">
                <a:solidFill>
                  <a:schemeClr val="bg1"/>
                </a:solidFill>
                <a:latin typeface="Cambria Math" panose="02040503050406030204" pitchFamily="18" charset="0"/>
                <a:ea typeface="Cambria Math" panose="02040503050406030204" pitchFamily="18" charset="0"/>
              </a:rPr>
              <a:t>19</a:t>
            </a:r>
            <a:endParaRPr kumimoji="0" lang="en-US" sz="6000" b="0" i="0" u="none" strike="noStrike" cap="none" normalizeH="0" baseline="0" dirty="0">
              <a:ln>
                <a:noFill/>
              </a:ln>
              <a:solidFill>
                <a:schemeClr val="bg1">
                  <a:lumMod val="60000"/>
                  <a:lumOff val="40000"/>
                </a:schemeClr>
              </a:solidFill>
              <a:effectLst/>
              <a:latin typeface="Cambria Math" panose="02040503050406030204" pitchFamily="18" charset="0"/>
              <a:ea typeface="Cambria Math" panose="02040503050406030204" pitchFamily="18" charset="0"/>
              <a:sym typeface="Gill Sans" charset="0"/>
            </a:endParaRPr>
          </a:p>
        </p:txBody>
      </p:sp>
    </p:spTree>
    <p:extLst>
      <p:ext uri="{BB962C8B-B14F-4D97-AF65-F5344CB8AC3E}">
        <p14:creationId xmlns:p14="http://schemas.microsoft.com/office/powerpoint/2010/main" val="2863891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Placeholder 2"/>
          <p:cNvGraphicFramePr>
            <a:graphicFrameLocks/>
          </p:cNvGraphicFramePr>
          <p:nvPr>
            <p:extLst>
              <p:ext uri="{D42A27DB-BD31-4B8C-83A1-F6EECF244321}">
                <p14:modId xmlns:p14="http://schemas.microsoft.com/office/powerpoint/2010/main" val="3284563639"/>
              </p:ext>
            </p:extLst>
          </p:nvPr>
        </p:nvGraphicFramePr>
        <p:xfrm>
          <a:off x="2232025" y="3311525"/>
          <a:ext cx="19825071" cy="8067675"/>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smtClean="0"/>
              <a:t>Average vs. Median</a:t>
            </a:r>
            <a:endParaRPr lang="en-US" dirty="0"/>
          </a:p>
        </p:txBody>
      </p:sp>
      <p:cxnSp>
        <p:nvCxnSpPr>
          <p:cNvPr id="6" name="Straight Connector 5"/>
          <p:cNvCxnSpPr/>
          <p:nvPr/>
        </p:nvCxnSpPr>
        <p:spPr bwMode="auto">
          <a:xfrm>
            <a:off x="3046984" y="6353944"/>
            <a:ext cx="15409712" cy="0"/>
          </a:xfrm>
          <a:prstGeom prst="line">
            <a:avLst/>
          </a:pr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 name="TextBox 4"/>
          <p:cNvSpPr txBox="1"/>
          <p:nvPr/>
        </p:nvSpPr>
        <p:spPr>
          <a:xfrm>
            <a:off x="2740731"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0</a:t>
            </a:r>
            <a:endParaRPr lang="en-US" sz="2000" dirty="0">
              <a:solidFill>
                <a:schemeClr val="tx1"/>
              </a:solidFill>
              <a:latin typeface="nevis Bold" panose="02000800000000000000" pitchFamily="2" charset="0"/>
            </a:endParaRPr>
          </a:p>
        </p:txBody>
      </p:sp>
      <p:sp>
        <p:nvSpPr>
          <p:cNvPr id="9" name="TextBox 8"/>
          <p:cNvSpPr txBox="1"/>
          <p:nvPr/>
        </p:nvSpPr>
        <p:spPr>
          <a:xfrm>
            <a:off x="5849125"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4</a:t>
            </a:r>
            <a:endParaRPr lang="en-US" sz="2000" dirty="0">
              <a:solidFill>
                <a:schemeClr val="tx1"/>
              </a:solidFill>
              <a:latin typeface="nevis Bold" panose="02000800000000000000" pitchFamily="2" charset="0"/>
            </a:endParaRPr>
          </a:p>
        </p:txBody>
      </p:sp>
      <p:sp>
        <p:nvSpPr>
          <p:cNvPr id="10" name="TextBox 9"/>
          <p:cNvSpPr txBox="1"/>
          <p:nvPr/>
        </p:nvSpPr>
        <p:spPr>
          <a:xfrm>
            <a:off x="8957519" y="11066402"/>
            <a:ext cx="576064" cy="400110"/>
          </a:xfrm>
          <a:prstGeom prst="rect">
            <a:avLst/>
          </a:prstGeom>
          <a:noFill/>
        </p:spPr>
        <p:txBody>
          <a:bodyPr wrap="square" rtlCol="0">
            <a:spAutoFit/>
          </a:bodyPr>
          <a:lstStyle/>
          <a:p>
            <a:r>
              <a:rPr lang="en-US" sz="2000" dirty="0">
                <a:solidFill>
                  <a:schemeClr val="tx1"/>
                </a:solidFill>
                <a:latin typeface="nevis Bold" panose="02000800000000000000" pitchFamily="2" charset="0"/>
              </a:rPr>
              <a:t>8</a:t>
            </a:r>
          </a:p>
        </p:txBody>
      </p:sp>
      <p:sp>
        <p:nvSpPr>
          <p:cNvPr id="11" name="TextBox 10"/>
          <p:cNvSpPr txBox="1"/>
          <p:nvPr/>
        </p:nvSpPr>
        <p:spPr>
          <a:xfrm>
            <a:off x="12065913"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12</a:t>
            </a:r>
            <a:endParaRPr lang="en-US" sz="2000" dirty="0">
              <a:solidFill>
                <a:schemeClr val="tx1"/>
              </a:solidFill>
              <a:latin typeface="nevis Bold" panose="02000800000000000000" pitchFamily="2" charset="0"/>
            </a:endParaRPr>
          </a:p>
        </p:txBody>
      </p:sp>
      <p:sp>
        <p:nvSpPr>
          <p:cNvPr id="12" name="TextBox 11"/>
          <p:cNvSpPr txBox="1"/>
          <p:nvPr/>
        </p:nvSpPr>
        <p:spPr>
          <a:xfrm>
            <a:off x="18282701"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20</a:t>
            </a:r>
            <a:endParaRPr lang="en-US" sz="2000" dirty="0">
              <a:solidFill>
                <a:schemeClr val="tx1"/>
              </a:solidFill>
              <a:latin typeface="nevis Bold" panose="02000800000000000000" pitchFamily="2" charset="0"/>
            </a:endParaRPr>
          </a:p>
        </p:txBody>
      </p:sp>
      <p:sp>
        <p:nvSpPr>
          <p:cNvPr id="13" name="TextBox 12"/>
          <p:cNvSpPr txBox="1"/>
          <p:nvPr/>
        </p:nvSpPr>
        <p:spPr>
          <a:xfrm>
            <a:off x="21391095"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24</a:t>
            </a:r>
            <a:endParaRPr lang="en-US" sz="2000" dirty="0">
              <a:solidFill>
                <a:schemeClr val="tx1"/>
              </a:solidFill>
              <a:latin typeface="nevis Bold" panose="02000800000000000000" pitchFamily="2" charset="0"/>
            </a:endParaRPr>
          </a:p>
        </p:txBody>
      </p:sp>
      <mc:AlternateContent xmlns:mc="http://schemas.openxmlformats.org/markup-compatibility/2006" xmlns:a14="http://schemas.microsoft.com/office/drawing/2010/main">
        <mc:Choice Requires="a14">
          <p:sp>
            <p:nvSpPr>
              <p:cNvPr id="14" name="Rectangular Callout 13"/>
              <p:cNvSpPr/>
              <p:nvPr/>
            </p:nvSpPr>
            <p:spPr bwMode="auto">
              <a:xfrm>
                <a:off x="8807624" y="4697760"/>
                <a:ext cx="6275454" cy="2304256"/>
              </a:xfrm>
              <a:prstGeom prst="wedgeRectCallout">
                <a:avLst>
                  <a:gd name="adj1" fmla="val 38796"/>
                  <a:gd name="adj2" fmla="val 72671"/>
                </a:avLst>
              </a:prstGeom>
              <a:solidFill>
                <a:schemeClr val="accent3"/>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bg1"/>
                    </a:solidFill>
                    <a:effectLst/>
                    <a:latin typeface="Nevis" panose="02000800000000000000" pitchFamily="2" charset="0"/>
                    <a:sym typeface="Gill Sans" charset="0"/>
                  </a:rPr>
                  <a:t>Sturges’ formula:</a:t>
                </a:r>
                <a:br>
                  <a:rPr kumimoji="0" lang="en-US" sz="2800" b="0" i="0" u="none" strike="noStrike" cap="none" normalizeH="0" baseline="0" dirty="0" smtClean="0">
                    <a:ln>
                      <a:noFill/>
                    </a:ln>
                    <a:solidFill>
                      <a:schemeClr val="bg1"/>
                    </a:solidFill>
                    <a:effectLst/>
                    <a:latin typeface="Nevis" panose="02000800000000000000" pitchFamily="2" charset="0"/>
                    <a:sym typeface="Gill Sans" charset="0"/>
                  </a:rPr>
                </a:br>
                <a14:m>
                  <m:oMathPara xmlns:m="http://schemas.openxmlformats.org/officeDocument/2006/math">
                    <m:oMathParaPr>
                      <m:jc m:val="centerGroup"/>
                    </m:oMathParaPr>
                    <m:oMath xmlns:m="http://schemas.openxmlformats.org/officeDocument/2006/math">
                      <m: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t>𝑘</m:t>
                      </m:r>
                      <m: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t>=</m:t>
                      </m:r>
                      <m:d>
                        <m:dPr>
                          <m:begChr m:val="⌈"/>
                          <m:endChr m:val="⌉"/>
                          <m:ctrlP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ctrlPr>
                        </m:dPr>
                        <m:e>
                          <m:func>
                            <m:funcPr>
                              <m:ctrlP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ctrlPr>
                            </m:funcPr>
                            <m:fName>
                              <m:sSub>
                                <m:sSubPr>
                                  <m:ctrlP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ctrlPr>
                                </m:sSubPr>
                                <m:e>
                                  <m:r>
                                    <m:rPr>
                                      <m:sty m:val="p"/>
                                    </m:rPr>
                                    <a:rPr kumimoji="0" lang="en-US" sz="6000" b="0" i="0" u="none" strike="noStrike" cap="none" normalizeH="0" baseline="0" smtClean="0">
                                      <a:ln>
                                        <a:noFill/>
                                      </a:ln>
                                      <a:solidFill>
                                        <a:schemeClr val="bg1"/>
                                      </a:solidFill>
                                      <a:effectLst/>
                                      <a:latin typeface="Cambria Math" panose="02040503050406030204" pitchFamily="18" charset="0"/>
                                      <a:sym typeface="Gill Sans" charset="0"/>
                                    </a:rPr>
                                    <m:t>log</m:t>
                                  </m:r>
                                </m:e>
                                <m:sub>
                                  <m: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t>2</m:t>
                                  </m:r>
                                </m:sub>
                              </m:sSub>
                            </m:fName>
                            <m:e>
                              <m: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t>𝑛</m:t>
                              </m:r>
                              <m: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t>+1</m:t>
                              </m:r>
                            </m:e>
                          </m:func>
                        </m:e>
                      </m:d>
                    </m:oMath>
                  </m:oMathPara>
                </a14:m>
                <a:endParaRPr kumimoji="0" lang="en-US" sz="11500" b="0" i="0" u="none" strike="noStrike" cap="none" normalizeH="0" baseline="0" dirty="0">
                  <a:ln>
                    <a:noFill/>
                  </a:ln>
                  <a:solidFill>
                    <a:schemeClr val="bg1"/>
                  </a:solidFill>
                  <a:effectLst/>
                  <a:latin typeface="Nevis" panose="02000800000000000000" pitchFamily="2" charset="0"/>
                  <a:sym typeface="Gill Sans" charset="0"/>
                </a:endParaRPr>
              </a:p>
            </p:txBody>
          </p:sp>
        </mc:Choice>
        <mc:Fallback xmlns="">
          <p:sp>
            <p:nvSpPr>
              <p:cNvPr id="14" name="Rectangular Callout 13"/>
              <p:cNvSpPr>
                <a:spLocks noRot="1" noChangeAspect="1" noMove="1" noResize="1" noEditPoints="1" noAdjustHandles="1" noChangeArrowheads="1" noChangeShapeType="1" noTextEdit="1"/>
              </p:cNvSpPr>
              <p:nvPr/>
            </p:nvSpPr>
            <p:spPr bwMode="auto">
              <a:xfrm>
                <a:off x="8807624" y="4697760"/>
                <a:ext cx="6275454" cy="2304256"/>
              </a:xfrm>
              <a:prstGeom prst="wedgeRectCallout">
                <a:avLst>
                  <a:gd name="adj1" fmla="val 38796"/>
                  <a:gd name="adj2" fmla="val 72671"/>
                </a:avLst>
              </a:prstGeom>
              <a:blipFill rotWithShape="0">
                <a:blip r:embed="rId4"/>
                <a:stretch>
                  <a:fillRect/>
                </a:stretch>
              </a:blipFill>
              <a:ln>
                <a:noFill/>
              </a:ln>
              <a:effectLst/>
              <a:extLst/>
            </p:spPr>
            <p:txBody>
              <a:bodyPr/>
              <a:lstStyle/>
              <a:p>
                <a:r>
                  <a:rPr lang="en-US">
                    <a:noFill/>
                  </a:rPr>
                  <a:t> </a:t>
                </a:r>
              </a:p>
            </p:txBody>
          </p:sp>
        </mc:Fallback>
      </mc:AlternateContent>
      <p:sp>
        <p:nvSpPr>
          <p:cNvPr id="15" name="TextBox 14"/>
          <p:cNvSpPr txBox="1"/>
          <p:nvPr/>
        </p:nvSpPr>
        <p:spPr>
          <a:xfrm>
            <a:off x="15174307"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16</a:t>
            </a:r>
            <a:endParaRPr lang="en-US" sz="2000" dirty="0">
              <a:solidFill>
                <a:schemeClr val="tx1"/>
              </a:solidFill>
              <a:latin typeface="nevis Bold" panose="02000800000000000000" pitchFamily="2" charset="0"/>
            </a:endParaRPr>
          </a:p>
        </p:txBody>
      </p:sp>
    </p:spTree>
    <p:extLst>
      <p:ext uri="{BB962C8B-B14F-4D97-AF65-F5344CB8AC3E}">
        <p14:creationId xmlns:p14="http://schemas.microsoft.com/office/powerpoint/2010/main" val="32939540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1</a:t>
            </a:r>
            <a:endParaRPr lang="en-US" dirty="0"/>
          </a:p>
        </p:txBody>
      </p:sp>
      <p:sp>
        <p:nvSpPr>
          <p:cNvPr id="3" name="Title 2"/>
          <p:cNvSpPr>
            <a:spLocks noGrp="1"/>
          </p:cNvSpPr>
          <p:nvPr>
            <p:ph type="title"/>
          </p:nvPr>
        </p:nvSpPr>
        <p:spPr/>
        <p:txBody>
          <a:bodyPr/>
          <a:lstStyle/>
          <a:p>
            <a:r>
              <a:rPr lang="en-US" dirty="0" smtClean="0">
                <a:effectLst/>
              </a:rPr>
              <a:t>REAL</a:t>
            </a:r>
            <a:br>
              <a:rPr lang="en-US" dirty="0" smtClean="0">
                <a:effectLst/>
              </a:rPr>
            </a:br>
            <a:r>
              <a:rPr lang="en-US" dirty="0" smtClean="0">
                <a:effectLst/>
              </a:rPr>
              <a:t>USER</a:t>
            </a:r>
            <a:br>
              <a:rPr lang="en-US" dirty="0" smtClean="0">
                <a:effectLst/>
              </a:rPr>
            </a:br>
            <a:r>
              <a:rPr lang="en-US" dirty="0" smtClean="0">
                <a:effectLst/>
              </a:rPr>
              <a:t>METRICS</a:t>
            </a:r>
            <a:endParaRPr lang="en-US" dirty="0">
              <a:effectLst/>
            </a:endParaRPr>
          </a:p>
        </p:txBody>
      </p:sp>
    </p:spTree>
    <p:extLst>
      <p:ext uri="{BB962C8B-B14F-4D97-AF65-F5344CB8AC3E}">
        <p14:creationId xmlns:p14="http://schemas.microsoft.com/office/powerpoint/2010/main" val="31512365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OODA Loop</a:t>
            </a:r>
            <a:endParaRPr lang="en-US" dirty="0"/>
          </a:p>
        </p:txBody>
      </p:sp>
      <p:sp>
        <p:nvSpPr>
          <p:cNvPr id="3" name="Oval 2"/>
          <p:cNvSpPr/>
          <p:nvPr/>
        </p:nvSpPr>
        <p:spPr bwMode="auto">
          <a:xfrm>
            <a:off x="2258705" y="3329062"/>
            <a:ext cx="4177010" cy="4177010"/>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Text Placeholder 12"/>
          <p:cNvSpPr txBox="1">
            <a:spLocks/>
          </p:cNvSpPr>
          <p:nvPr/>
        </p:nvSpPr>
        <p:spPr>
          <a:xfrm>
            <a:off x="2439221" y="3893364"/>
            <a:ext cx="3638041" cy="2959874"/>
          </a:xfrm>
          <a:prstGeom prst="rect">
            <a:avLst/>
          </a:prstGeom>
        </p:spPr>
        <p:txBody>
          <a:bodyPr vert="horz" anchor="ctr"/>
          <a:lstStyle>
            <a:lvl1pPr marL="0" indent="0" algn="ctr" rtl="0" fontAlgn="base">
              <a:lnSpc>
                <a:spcPct val="90000"/>
              </a:lnSpc>
              <a:spcBef>
                <a:spcPts val="3500"/>
              </a:spcBef>
              <a:spcAft>
                <a:spcPct val="0"/>
              </a:spcAft>
              <a:buNone/>
              <a:defRPr sz="4400" b="0" i="0">
                <a:solidFill>
                  <a:schemeClr val="bg2"/>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dirty="0"/>
              <a:t>OBSERVE</a:t>
            </a:r>
            <a:endParaRPr lang="en-US" kern="0" dirty="0"/>
          </a:p>
        </p:txBody>
      </p:sp>
      <p:sp>
        <p:nvSpPr>
          <p:cNvPr id="5" name="Text Placeholder 12"/>
          <p:cNvSpPr txBox="1">
            <a:spLocks/>
          </p:cNvSpPr>
          <p:nvPr/>
        </p:nvSpPr>
        <p:spPr>
          <a:xfrm>
            <a:off x="2196253" y="8421174"/>
            <a:ext cx="4379123" cy="741082"/>
          </a:xfrm>
          <a:prstGeom prst="rect">
            <a:avLst/>
          </a:prstGeom>
        </p:spPr>
        <p:txBody>
          <a:bodyPr vert="horz" anchor="ctr"/>
          <a:lstStyle>
            <a:lvl1pPr marL="0" indent="0" algn="ctr" rtl="0" fontAlgn="base">
              <a:lnSpc>
                <a:spcPct val="90000"/>
              </a:lnSpc>
              <a:spcBef>
                <a:spcPct val="0"/>
              </a:spcBef>
              <a:spcAft>
                <a:spcPct val="0"/>
              </a:spcAft>
              <a:buNone/>
              <a:defRPr sz="320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dirty="0"/>
              <a:t>STEP NO. 1</a:t>
            </a:r>
          </a:p>
        </p:txBody>
      </p:sp>
      <p:sp>
        <p:nvSpPr>
          <p:cNvPr id="6" name="Text Placeholder 12"/>
          <p:cNvSpPr txBox="1">
            <a:spLocks/>
          </p:cNvSpPr>
          <p:nvPr/>
        </p:nvSpPr>
        <p:spPr>
          <a:xfrm>
            <a:off x="2196253" y="9305247"/>
            <a:ext cx="4379123" cy="2077574"/>
          </a:xfrm>
          <a:prstGeom prst="rect">
            <a:avLst/>
          </a:prstGeom>
        </p:spPr>
        <p:txBody>
          <a:bodyPr vert="horz" anchor="t"/>
          <a:lstStyle>
            <a:lvl1pPr marL="0" indent="0" algn="ctr" rtl="0" fontAlgn="base">
              <a:lnSpc>
                <a:spcPct val="100000"/>
              </a:lnSpc>
              <a:spcBef>
                <a:spcPct val="0"/>
              </a:spcBef>
              <a:spcAft>
                <a:spcPct val="0"/>
              </a:spcAft>
              <a:buNone/>
              <a:defRPr sz="2800">
                <a:solidFill>
                  <a:schemeClr val="tx1"/>
                </a:solidFill>
                <a:latin typeface="nevis Bold" panose="02000800000000000000" pitchFamily="2" charset="0"/>
                <a:ea typeface="+mn-ea"/>
                <a:cs typeface="nevis Bold" panose="02000800000000000000" pitchFamily="2" charset="0"/>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Real User Metrics</a:t>
            </a:r>
            <a:endParaRPr lang="en-US" kern="0" dirty="0"/>
          </a:p>
        </p:txBody>
      </p:sp>
      <p:sp>
        <p:nvSpPr>
          <p:cNvPr id="7" name="Oval 6"/>
          <p:cNvSpPr/>
          <p:nvPr/>
        </p:nvSpPr>
        <p:spPr bwMode="auto">
          <a:xfrm>
            <a:off x="7529513" y="3329062"/>
            <a:ext cx="4177010" cy="4177010"/>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8" name="Text Placeholder 12"/>
          <p:cNvSpPr txBox="1">
            <a:spLocks/>
          </p:cNvSpPr>
          <p:nvPr/>
        </p:nvSpPr>
        <p:spPr>
          <a:xfrm>
            <a:off x="7767813" y="3893364"/>
            <a:ext cx="3638041" cy="2959874"/>
          </a:xfrm>
          <a:prstGeom prst="rect">
            <a:avLst/>
          </a:prstGeom>
        </p:spPr>
        <p:txBody>
          <a:bodyPr vert="horz" anchor="ctr"/>
          <a:lstStyle>
            <a:lvl1pPr marL="0" indent="0" algn="ctr" rtl="0" fontAlgn="base">
              <a:lnSpc>
                <a:spcPct val="90000"/>
              </a:lnSpc>
              <a:spcBef>
                <a:spcPts val="3500"/>
              </a:spcBef>
              <a:spcAft>
                <a:spcPct val="0"/>
              </a:spcAft>
              <a:buNone/>
              <a:defRPr sz="4400" b="0" i="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ORIENT</a:t>
            </a:r>
            <a:endParaRPr lang="en-US" kern="0" dirty="0"/>
          </a:p>
        </p:txBody>
      </p:sp>
      <p:sp>
        <p:nvSpPr>
          <p:cNvPr id="9" name="Text Placeholder 12"/>
          <p:cNvSpPr txBox="1">
            <a:spLocks/>
          </p:cNvSpPr>
          <p:nvPr/>
        </p:nvSpPr>
        <p:spPr>
          <a:xfrm>
            <a:off x="7524845" y="8421174"/>
            <a:ext cx="4379123" cy="741082"/>
          </a:xfrm>
          <a:prstGeom prst="rect">
            <a:avLst/>
          </a:prstGeom>
        </p:spPr>
        <p:txBody>
          <a:bodyPr vert="horz" anchor="ctr"/>
          <a:lstStyle>
            <a:lvl1pPr marL="0" indent="0" algn="ctr" rtl="0" fontAlgn="base">
              <a:lnSpc>
                <a:spcPct val="90000"/>
              </a:lnSpc>
              <a:spcBef>
                <a:spcPct val="0"/>
              </a:spcBef>
              <a:spcAft>
                <a:spcPct val="0"/>
              </a:spcAft>
              <a:buNone/>
              <a:defRPr sz="320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dirty="0"/>
              <a:t>STEP NO. </a:t>
            </a:r>
            <a:r>
              <a:rPr lang="en-US" dirty="0" smtClean="0"/>
              <a:t>2</a:t>
            </a:r>
            <a:endParaRPr lang="en-US" dirty="0"/>
          </a:p>
        </p:txBody>
      </p:sp>
      <p:sp>
        <p:nvSpPr>
          <p:cNvPr id="10" name="Text Placeholder 12"/>
          <p:cNvSpPr txBox="1">
            <a:spLocks/>
          </p:cNvSpPr>
          <p:nvPr/>
        </p:nvSpPr>
        <p:spPr>
          <a:xfrm>
            <a:off x="7524845" y="9305247"/>
            <a:ext cx="4379123" cy="2077574"/>
          </a:xfrm>
          <a:prstGeom prst="rect">
            <a:avLst/>
          </a:prstGeom>
        </p:spPr>
        <p:txBody>
          <a:bodyPr vert="horz" anchor="t"/>
          <a:lstStyle>
            <a:lvl1pPr marL="0" indent="0" algn="ctr" rtl="0" fontAlgn="base">
              <a:lnSpc>
                <a:spcPct val="100000"/>
              </a:lnSpc>
              <a:spcBef>
                <a:spcPct val="0"/>
              </a:spcBef>
              <a:spcAft>
                <a:spcPct val="0"/>
              </a:spcAft>
              <a:buNone/>
              <a:defRPr sz="2800">
                <a:solidFill>
                  <a:schemeClr val="tx1"/>
                </a:solidFill>
                <a:latin typeface="nevis Bold" panose="02000800000000000000" pitchFamily="2" charset="0"/>
                <a:ea typeface="+mn-ea"/>
                <a:cs typeface="nevis Bold" panose="02000800000000000000" pitchFamily="2" charset="0"/>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Synthetic Lab</a:t>
            </a:r>
            <a:endParaRPr lang="en-US" kern="0" dirty="0"/>
          </a:p>
        </p:txBody>
      </p:sp>
      <p:sp>
        <p:nvSpPr>
          <p:cNvPr id="11" name="Oval 10"/>
          <p:cNvSpPr/>
          <p:nvPr/>
        </p:nvSpPr>
        <p:spPr bwMode="auto">
          <a:xfrm>
            <a:off x="17943084" y="3329062"/>
            <a:ext cx="4177010" cy="4177010"/>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Text Placeholder 12"/>
          <p:cNvSpPr txBox="1">
            <a:spLocks/>
          </p:cNvSpPr>
          <p:nvPr/>
        </p:nvSpPr>
        <p:spPr>
          <a:xfrm>
            <a:off x="18123600" y="3893364"/>
            <a:ext cx="3638041" cy="2959874"/>
          </a:xfrm>
          <a:prstGeom prst="rect">
            <a:avLst/>
          </a:prstGeom>
        </p:spPr>
        <p:txBody>
          <a:bodyPr vert="horz" anchor="ctr"/>
          <a:lstStyle>
            <a:lvl1pPr marL="0" indent="0" algn="ctr" rtl="0" fontAlgn="base">
              <a:lnSpc>
                <a:spcPct val="90000"/>
              </a:lnSpc>
              <a:spcBef>
                <a:spcPts val="3500"/>
              </a:spcBef>
              <a:spcAft>
                <a:spcPct val="0"/>
              </a:spcAft>
              <a:buNone/>
              <a:defRPr sz="4400" b="0" i="0">
                <a:solidFill>
                  <a:schemeClr val="bg2"/>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solidFill>
                  <a:schemeClr val="tx1"/>
                </a:solidFill>
              </a:rPr>
              <a:t>ACT</a:t>
            </a:r>
            <a:endParaRPr lang="en-US" kern="0" dirty="0">
              <a:solidFill>
                <a:schemeClr val="tx1"/>
              </a:solidFill>
            </a:endParaRPr>
          </a:p>
        </p:txBody>
      </p:sp>
      <p:sp>
        <p:nvSpPr>
          <p:cNvPr id="13" name="Text Placeholder 12"/>
          <p:cNvSpPr txBox="1">
            <a:spLocks/>
          </p:cNvSpPr>
          <p:nvPr/>
        </p:nvSpPr>
        <p:spPr>
          <a:xfrm>
            <a:off x="17880632" y="8421174"/>
            <a:ext cx="4379123" cy="741082"/>
          </a:xfrm>
          <a:prstGeom prst="rect">
            <a:avLst/>
          </a:prstGeom>
        </p:spPr>
        <p:txBody>
          <a:bodyPr vert="horz" anchor="ctr"/>
          <a:lstStyle>
            <a:lvl1pPr marL="0" indent="0" algn="ctr" rtl="0" fontAlgn="base">
              <a:lnSpc>
                <a:spcPct val="90000"/>
              </a:lnSpc>
              <a:spcBef>
                <a:spcPct val="0"/>
              </a:spcBef>
              <a:spcAft>
                <a:spcPct val="0"/>
              </a:spcAft>
              <a:buNone/>
              <a:defRPr sz="320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dirty="0"/>
              <a:t>STEP NO. </a:t>
            </a:r>
            <a:r>
              <a:rPr lang="en-US" dirty="0" smtClean="0"/>
              <a:t>4</a:t>
            </a:r>
            <a:endParaRPr lang="en-US" dirty="0"/>
          </a:p>
        </p:txBody>
      </p:sp>
      <p:sp>
        <p:nvSpPr>
          <p:cNvPr id="14" name="Text Placeholder 12"/>
          <p:cNvSpPr txBox="1">
            <a:spLocks/>
          </p:cNvSpPr>
          <p:nvPr/>
        </p:nvSpPr>
        <p:spPr>
          <a:xfrm>
            <a:off x="17880632" y="9305247"/>
            <a:ext cx="4379123" cy="2077574"/>
          </a:xfrm>
          <a:prstGeom prst="rect">
            <a:avLst/>
          </a:prstGeom>
        </p:spPr>
        <p:txBody>
          <a:bodyPr vert="horz" anchor="t"/>
          <a:lstStyle>
            <a:lvl1pPr marL="0" indent="0" algn="ctr" rtl="0" fontAlgn="base">
              <a:lnSpc>
                <a:spcPct val="100000"/>
              </a:lnSpc>
              <a:spcBef>
                <a:spcPct val="0"/>
              </a:spcBef>
              <a:spcAft>
                <a:spcPct val="0"/>
              </a:spcAft>
              <a:buNone/>
              <a:defRPr sz="2800">
                <a:solidFill>
                  <a:schemeClr val="tx1"/>
                </a:solidFill>
                <a:latin typeface="nevis Bold" panose="02000800000000000000" pitchFamily="2" charset="0"/>
                <a:ea typeface="+mn-ea"/>
                <a:cs typeface="nevis Bold" panose="02000800000000000000" pitchFamily="2" charset="0"/>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smtClean="0"/>
              <a:t>Click to edit Master text styles</a:t>
            </a:r>
            <a:endParaRPr lang="en-US" kern="0" dirty="0"/>
          </a:p>
        </p:txBody>
      </p:sp>
      <p:sp>
        <p:nvSpPr>
          <p:cNvPr id="15" name="Oval 14"/>
          <p:cNvSpPr/>
          <p:nvPr/>
        </p:nvSpPr>
        <p:spPr bwMode="auto">
          <a:xfrm>
            <a:off x="12718756" y="3329062"/>
            <a:ext cx="4177010" cy="4177010"/>
          </a:xfrm>
          <a:prstGeom prst="ellipse">
            <a:avLst/>
          </a:prstGeom>
          <a:blipFill rotWithShape="1">
            <a:blip r:embed="rId6"/>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6" name="Text Placeholder 12"/>
          <p:cNvSpPr txBox="1">
            <a:spLocks/>
          </p:cNvSpPr>
          <p:nvPr/>
        </p:nvSpPr>
        <p:spPr>
          <a:xfrm>
            <a:off x="12939024" y="3893364"/>
            <a:ext cx="3638041" cy="2959874"/>
          </a:xfrm>
          <a:prstGeom prst="rect">
            <a:avLst/>
          </a:prstGeom>
        </p:spPr>
        <p:txBody>
          <a:bodyPr vert="horz" anchor="ctr"/>
          <a:lstStyle>
            <a:lvl1pPr marL="0" indent="0" algn="ctr" rtl="0" fontAlgn="base">
              <a:lnSpc>
                <a:spcPct val="90000"/>
              </a:lnSpc>
              <a:spcBef>
                <a:spcPts val="3500"/>
              </a:spcBef>
              <a:spcAft>
                <a:spcPct val="0"/>
              </a:spcAft>
              <a:buNone/>
              <a:defRPr sz="4400" b="0" i="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DECIDE</a:t>
            </a:r>
            <a:endParaRPr lang="en-US" kern="0" dirty="0"/>
          </a:p>
        </p:txBody>
      </p:sp>
      <p:sp>
        <p:nvSpPr>
          <p:cNvPr id="17" name="Text Placeholder 12"/>
          <p:cNvSpPr txBox="1">
            <a:spLocks/>
          </p:cNvSpPr>
          <p:nvPr/>
        </p:nvSpPr>
        <p:spPr>
          <a:xfrm>
            <a:off x="12696056" y="8421174"/>
            <a:ext cx="4379123" cy="741082"/>
          </a:xfrm>
          <a:prstGeom prst="rect">
            <a:avLst/>
          </a:prstGeom>
        </p:spPr>
        <p:txBody>
          <a:bodyPr vert="horz" anchor="ctr"/>
          <a:lstStyle>
            <a:lvl1pPr marL="0" indent="0" algn="ctr" rtl="0" fontAlgn="base">
              <a:lnSpc>
                <a:spcPct val="90000"/>
              </a:lnSpc>
              <a:spcBef>
                <a:spcPct val="0"/>
              </a:spcBef>
              <a:spcAft>
                <a:spcPct val="0"/>
              </a:spcAft>
              <a:buNone/>
              <a:defRPr sz="320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dirty="0"/>
              <a:t>STEP NO. </a:t>
            </a:r>
            <a:r>
              <a:rPr lang="en-US" dirty="0" smtClean="0"/>
              <a:t>3</a:t>
            </a:r>
            <a:endParaRPr lang="en-US" dirty="0"/>
          </a:p>
        </p:txBody>
      </p:sp>
      <p:sp>
        <p:nvSpPr>
          <p:cNvPr id="18" name="Text Placeholder 12"/>
          <p:cNvSpPr txBox="1">
            <a:spLocks/>
          </p:cNvSpPr>
          <p:nvPr/>
        </p:nvSpPr>
        <p:spPr>
          <a:xfrm>
            <a:off x="12696056" y="9305247"/>
            <a:ext cx="4379123" cy="2077574"/>
          </a:xfrm>
          <a:prstGeom prst="rect">
            <a:avLst/>
          </a:prstGeom>
        </p:spPr>
        <p:txBody>
          <a:bodyPr vert="horz" anchor="t"/>
          <a:lstStyle>
            <a:lvl1pPr marL="0" indent="0" algn="ctr" rtl="0" fontAlgn="base">
              <a:lnSpc>
                <a:spcPct val="100000"/>
              </a:lnSpc>
              <a:spcBef>
                <a:spcPct val="0"/>
              </a:spcBef>
              <a:spcAft>
                <a:spcPct val="0"/>
              </a:spcAft>
              <a:buNone/>
              <a:defRPr sz="2800">
                <a:solidFill>
                  <a:schemeClr val="tx1"/>
                </a:solidFill>
                <a:latin typeface="nevis Bold" panose="02000800000000000000" pitchFamily="2" charset="0"/>
                <a:ea typeface="+mn-ea"/>
                <a:cs typeface="nevis Bold" panose="02000800000000000000" pitchFamily="2" charset="0"/>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Click to edit Master text styles</a:t>
            </a:r>
            <a:endParaRPr lang="en-US" kern="0" dirty="0"/>
          </a:p>
        </p:txBody>
      </p:sp>
      <p:sp>
        <p:nvSpPr>
          <p:cNvPr id="19" name="Rectangle 18"/>
          <p:cNvSpPr/>
          <p:nvPr/>
        </p:nvSpPr>
        <p:spPr>
          <a:xfrm>
            <a:off x="6466919" y="4137415"/>
            <a:ext cx="1116569"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sp>
        <p:nvSpPr>
          <p:cNvPr id="20" name="Rectangle 19"/>
          <p:cNvSpPr/>
          <p:nvPr/>
        </p:nvSpPr>
        <p:spPr>
          <a:xfrm>
            <a:off x="11692784" y="4137415"/>
            <a:ext cx="1116569"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sp>
        <p:nvSpPr>
          <p:cNvPr id="21" name="Rectangle 20"/>
          <p:cNvSpPr/>
          <p:nvPr/>
        </p:nvSpPr>
        <p:spPr>
          <a:xfrm>
            <a:off x="16872520" y="4137415"/>
            <a:ext cx="1116569"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pic>
        <p:nvPicPr>
          <p:cNvPr id="22" name="Picture 21" descr="Man_White_Prin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7392" y="5495591"/>
            <a:ext cx="2693084" cy="8203169"/>
          </a:xfrm>
          <a:prstGeom prst="rect">
            <a:avLst/>
          </a:prstGeom>
        </p:spPr>
      </p:pic>
      <p:sp>
        <p:nvSpPr>
          <p:cNvPr id="23" name="Oval 22"/>
          <p:cNvSpPr/>
          <p:nvPr/>
        </p:nvSpPr>
        <p:spPr bwMode="auto">
          <a:xfrm>
            <a:off x="1530683" y="5390809"/>
            <a:ext cx="221905" cy="22190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4" name="Oval 23"/>
          <p:cNvSpPr/>
          <p:nvPr/>
        </p:nvSpPr>
        <p:spPr bwMode="auto">
          <a:xfrm>
            <a:off x="1966864" y="4644251"/>
            <a:ext cx="704349" cy="704349"/>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7" name="TextBox 26"/>
          <p:cNvSpPr txBox="1"/>
          <p:nvPr/>
        </p:nvSpPr>
        <p:spPr>
          <a:xfrm>
            <a:off x="-1849560" y="10475818"/>
            <a:ext cx="6408712" cy="2646878"/>
          </a:xfrm>
          <a:prstGeom prst="rect">
            <a:avLst/>
          </a:prstGeom>
          <a:noFill/>
        </p:spPr>
        <p:txBody>
          <a:bodyPr wrap="square" rtlCol="0">
            <a:spAutoFit/>
          </a:bodyPr>
          <a:lstStyle/>
          <a:p>
            <a:r>
              <a:rPr lang="en-US" sz="16600" dirty="0" smtClean="0">
                <a:solidFill>
                  <a:schemeClr val="bg1">
                    <a:lumMod val="50000"/>
                    <a:alpha val="90000"/>
                  </a:schemeClr>
                </a:solidFill>
                <a:latin typeface="Adhesive Nr. Seven Banners" pitchFamily="2" charset="0"/>
              </a:rPr>
              <a:t>h</a:t>
            </a:r>
            <a:endParaRPr lang="en-US" sz="6600" dirty="0">
              <a:solidFill>
                <a:schemeClr val="bg1">
                  <a:lumMod val="50000"/>
                  <a:alpha val="90000"/>
                </a:schemeClr>
              </a:solidFill>
              <a:latin typeface="Adhesive Nr. Seven Banners" pitchFamily="2" charset="0"/>
            </a:endParaRPr>
          </a:p>
        </p:txBody>
      </p:sp>
      <p:sp>
        <p:nvSpPr>
          <p:cNvPr id="26" name="TextBox 25"/>
          <p:cNvSpPr txBox="1"/>
          <p:nvPr/>
        </p:nvSpPr>
        <p:spPr>
          <a:xfrm>
            <a:off x="-454168" y="11627946"/>
            <a:ext cx="3285128" cy="523220"/>
          </a:xfrm>
          <a:prstGeom prst="rect">
            <a:avLst/>
          </a:prstGeom>
          <a:noFill/>
        </p:spPr>
        <p:txBody>
          <a:bodyPr wrap="square" rtlCol="0">
            <a:spAutoFit/>
          </a:bodyPr>
          <a:lstStyle/>
          <a:p>
            <a:pPr algn="r"/>
            <a:r>
              <a:rPr lang="en-US" sz="2800" dirty="0" smtClean="0">
                <a:solidFill>
                  <a:schemeClr val="tx1"/>
                </a:solidFill>
                <a:latin typeface="nevis Bold" panose="02000800000000000000" pitchFamily="2" charset="0"/>
              </a:rPr>
              <a:t>Col. John Boyd</a:t>
            </a:r>
            <a:endParaRPr lang="en-US" sz="2800" dirty="0">
              <a:solidFill>
                <a:schemeClr val="tx1"/>
              </a:solidFill>
              <a:latin typeface="nevis Bold" panose="02000800000000000000" pitchFamily="2" charset="0"/>
            </a:endParaRPr>
          </a:p>
        </p:txBody>
      </p:sp>
    </p:spTree>
    <p:extLst>
      <p:ext uri="{BB962C8B-B14F-4D97-AF65-F5344CB8AC3E}">
        <p14:creationId xmlns:p14="http://schemas.microsoft.com/office/powerpoint/2010/main" val="17794454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User Metrics</a:t>
            </a:r>
            <a:endParaRPr lang="en-US" dirty="0"/>
          </a:p>
        </p:txBody>
      </p:sp>
      <p:sp>
        <p:nvSpPr>
          <p:cNvPr id="10" name="Rectangle 2"/>
          <p:cNvSpPr txBox="1">
            <a:spLocks noChangeArrowheads="1"/>
          </p:cNvSpPr>
          <p:nvPr/>
        </p:nvSpPr>
        <p:spPr>
          <a:xfrm>
            <a:off x="2232025" y="3311525"/>
            <a:ext cx="19825071" cy="8067675"/>
          </a:xfrm>
          <a:prstGeom prst="rect">
            <a:avLst/>
          </a:prstGeom>
        </p:spPr>
        <p:txBody>
          <a:bodyPr>
            <a:normAutofit/>
          </a:bodyPr>
          <a:lstStyle>
            <a:lvl1pPr algn="ctr" rtl="0" fontAlgn="base">
              <a:lnSpc>
                <a:spcPct val="90000"/>
              </a:lnSpc>
              <a:spcBef>
                <a:spcPct val="0"/>
              </a:spcBef>
              <a:spcAft>
                <a:spcPct val="0"/>
              </a:spcAft>
              <a:defRPr sz="9600">
                <a:solidFill>
                  <a:srgbClr val="FFFFFF"/>
                </a:solidFill>
                <a:latin typeface="+mn-lt"/>
                <a:ea typeface="+mn-ea"/>
                <a:cs typeface="+mn-cs"/>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marL="857250" indent="-857250" algn="l">
              <a:buClr>
                <a:schemeClr val="accent2"/>
              </a:buClr>
              <a:buFont typeface="Wingdings" panose="05000000000000000000" pitchFamily="2" charset="2"/>
              <a:buChar char=""/>
            </a:pPr>
            <a:r>
              <a:rPr lang="en-US" sz="6000" kern="0" dirty="0" smtClean="0">
                <a:latin typeface="nevis Bold" panose="02000800000000000000" pitchFamily="2" charset="0"/>
              </a:rPr>
              <a:t>Only technique that measures the “last mile”</a:t>
            </a:r>
            <a:br>
              <a:rPr lang="en-US" sz="6000" kern="0" dirty="0" smtClean="0">
                <a:latin typeface="nevis Bold" panose="02000800000000000000" pitchFamily="2" charset="0"/>
              </a:rPr>
            </a:br>
            <a:endParaRPr lang="en-US" sz="6000" kern="0" dirty="0" smtClean="0">
              <a:latin typeface="nevis Bold" panose="02000800000000000000" pitchFamily="2" charset="0"/>
            </a:endParaRPr>
          </a:p>
          <a:p>
            <a:pPr marL="857250" indent="-857250" algn="l">
              <a:buClr>
                <a:schemeClr val="accent2"/>
              </a:buClr>
              <a:buFont typeface="Wingdings" panose="05000000000000000000" pitchFamily="2" charset="2"/>
              <a:buChar char=""/>
            </a:pPr>
            <a:r>
              <a:rPr lang="en-US" sz="6000" kern="0" dirty="0" smtClean="0">
                <a:latin typeface="nevis Bold" panose="02000800000000000000" pitchFamily="2" charset="0"/>
              </a:rPr>
              <a:t>Potentially generates lots of noise</a:t>
            </a:r>
            <a:br>
              <a:rPr lang="en-US" sz="6000" kern="0" dirty="0" smtClean="0">
                <a:latin typeface="nevis Bold" panose="02000800000000000000" pitchFamily="2" charset="0"/>
              </a:rPr>
            </a:br>
            <a:endParaRPr lang="en-US" sz="6000" kern="0" dirty="0" smtClean="0">
              <a:latin typeface="nevis Bold" panose="02000800000000000000" pitchFamily="2" charset="0"/>
            </a:endParaRPr>
          </a:p>
          <a:p>
            <a:pPr marL="857250" indent="-857250" algn="l">
              <a:buClr>
                <a:schemeClr val="accent2"/>
              </a:buClr>
              <a:buFont typeface="Wingdings" panose="05000000000000000000" pitchFamily="2" charset="2"/>
              <a:buChar char=""/>
            </a:pPr>
            <a:r>
              <a:rPr lang="en-US" sz="6000" kern="0" dirty="0" smtClean="0">
                <a:latin typeface="nevis Bold" panose="02000800000000000000" pitchFamily="2" charset="0"/>
              </a:rPr>
              <a:t>Great for answering “</a:t>
            </a:r>
            <a:r>
              <a:rPr lang="en-US" sz="6000" i="1" kern="0" dirty="0" smtClean="0">
                <a:latin typeface="nevis Bold" panose="02000800000000000000" pitchFamily="2" charset="0"/>
              </a:rPr>
              <a:t>How fast is the page</a:t>
            </a:r>
            <a:r>
              <a:rPr lang="en-US" sz="6000" kern="0" dirty="0" smtClean="0">
                <a:latin typeface="nevis Bold" panose="02000800000000000000" pitchFamily="2" charset="0"/>
              </a:rPr>
              <a:t>?”</a:t>
            </a:r>
            <a:endParaRPr lang="en-US" sz="6000" kern="0" dirty="0">
              <a:latin typeface="nevis Bold" panose="02000800000000000000" pitchFamily="2" charset="0"/>
            </a:endParaRPr>
          </a:p>
        </p:txBody>
      </p:sp>
      <p:sp>
        <p:nvSpPr>
          <p:cNvPr id="4" name="TextBox 3"/>
          <p:cNvSpPr txBox="1"/>
          <p:nvPr/>
        </p:nvSpPr>
        <p:spPr>
          <a:xfrm>
            <a:off x="14944041" y="8678540"/>
            <a:ext cx="7040783" cy="3154710"/>
          </a:xfrm>
          <a:prstGeom prst="rect">
            <a:avLst/>
          </a:prstGeom>
          <a:noFill/>
        </p:spPr>
        <p:txBody>
          <a:bodyPr wrap="square" rtlCol="0">
            <a:spAutoFit/>
          </a:bodyPr>
          <a:lstStyle/>
          <a:p>
            <a:r>
              <a:rPr lang="en-US" sz="19900" dirty="0" smtClean="0">
                <a:latin typeface="Veneer Extras" panose="02000806000000000000" pitchFamily="50" charset="0"/>
              </a:rPr>
              <a:t>-    +</a:t>
            </a:r>
            <a:endParaRPr lang="en-US" sz="19900" dirty="0">
              <a:latin typeface="Veneer Extras" panose="02000806000000000000" pitchFamily="50"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49946" y="8678540"/>
            <a:ext cx="3228975" cy="3219450"/>
          </a:xfrm>
          <a:prstGeom prst="rect">
            <a:avLst/>
          </a:prstGeom>
        </p:spPr>
      </p:pic>
      <p:sp>
        <p:nvSpPr>
          <p:cNvPr id="6" name="TextBox 5"/>
          <p:cNvSpPr txBox="1"/>
          <p:nvPr/>
        </p:nvSpPr>
        <p:spPr>
          <a:xfrm>
            <a:off x="16888262" y="10533047"/>
            <a:ext cx="3080602" cy="1569660"/>
          </a:xfrm>
          <a:prstGeom prst="rect">
            <a:avLst/>
          </a:prstGeom>
          <a:noFill/>
        </p:spPr>
        <p:txBody>
          <a:bodyPr wrap="square" rtlCol="0">
            <a:prstTxWarp prst="textArchUp">
              <a:avLst/>
            </a:prstTxWarp>
            <a:spAutoFit/>
          </a:bodyPr>
          <a:lstStyle/>
          <a:p>
            <a:r>
              <a:rPr lang="en-US" sz="4800" dirty="0" smtClean="0">
                <a:solidFill>
                  <a:srgbClr val="141313"/>
                </a:solidFill>
                <a:latin typeface="Heavyweight" panose="00000400000000000000" pitchFamily="2" charset="0"/>
              </a:rPr>
              <a:t>works on </a:t>
            </a:r>
            <a:br>
              <a:rPr lang="en-US" sz="4800" dirty="0" smtClean="0">
                <a:solidFill>
                  <a:srgbClr val="141313"/>
                </a:solidFill>
                <a:latin typeface="Heavyweight" panose="00000400000000000000" pitchFamily="2" charset="0"/>
              </a:rPr>
            </a:br>
            <a:r>
              <a:rPr lang="en-US" sz="4800" dirty="0" smtClean="0">
                <a:solidFill>
                  <a:srgbClr val="141313"/>
                </a:solidFill>
                <a:latin typeface="Heavyweight" panose="00000400000000000000" pitchFamily="2" charset="0"/>
              </a:rPr>
              <a:t>my machine</a:t>
            </a:r>
            <a:endParaRPr lang="en-US" sz="4800" dirty="0">
              <a:solidFill>
                <a:srgbClr val="141313"/>
              </a:solidFill>
              <a:latin typeface="Heavyweight" panose="00000400000000000000" pitchFamily="2" charset="0"/>
            </a:endParaRPr>
          </a:p>
        </p:txBody>
      </p:sp>
    </p:spTree>
    <p:extLst>
      <p:ext uri="{BB962C8B-B14F-4D97-AF65-F5344CB8AC3E}">
        <p14:creationId xmlns:p14="http://schemas.microsoft.com/office/powerpoint/2010/main" val="3244590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10607824" y="2676224"/>
            <a:ext cx="2953917" cy="3154710"/>
          </a:xfrm>
          <a:prstGeom prst="rect">
            <a:avLst/>
          </a:prstGeom>
          <a:noFill/>
        </p:spPr>
        <p:txBody>
          <a:bodyPr wrap="square" rtlCol="0">
            <a:spAutoFit/>
          </a:bodyPr>
          <a:lstStyle/>
          <a:p>
            <a:r>
              <a:rPr lang="en-US" sz="19900" dirty="0" smtClean="0">
                <a:solidFill>
                  <a:schemeClr val="tx1">
                    <a:lumMod val="50000"/>
                  </a:schemeClr>
                </a:solidFill>
                <a:latin typeface="Heavyweight" panose="00000400000000000000" pitchFamily="2" charset="0"/>
              </a:rPr>
              <a:t>“</a:t>
            </a:r>
            <a:endParaRPr lang="en-US" sz="23900" dirty="0">
              <a:solidFill>
                <a:schemeClr val="tx1">
                  <a:lumMod val="50000"/>
                </a:schemeClr>
              </a:solidFill>
              <a:latin typeface="Heavyweight" panose="00000400000000000000" pitchFamily="2" charset="0"/>
            </a:endParaRPr>
          </a:p>
        </p:txBody>
      </p:sp>
      <p:sp>
        <p:nvSpPr>
          <p:cNvPr id="4" name="Title 3"/>
          <p:cNvSpPr>
            <a:spLocks noGrp="1"/>
          </p:cNvSpPr>
          <p:nvPr>
            <p:ph type="title"/>
          </p:nvPr>
        </p:nvSpPr>
        <p:spPr/>
        <p:txBody>
          <a:bodyPr/>
          <a:lstStyle/>
          <a:p>
            <a:r>
              <a:rPr lang="en-US" dirty="0" smtClean="0"/>
              <a:t>Web Performance Working Group</a:t>
            </a:r>
            <a:endParaRPr lang="en-US" dirty="0"/>
          </a:p>
        </p:txBody>
      </p:sp>
      <p:sp>
        <p:nvSpPr>
          <p:cNvPr id="7" name="Text Placeholder 6"/>
          <p:cNvSpPr>
            <a:spLocks noGrp="1"/>
          </p:cNvSpPr>
          <p:nvPr>
            <p:ph type="body" sz="quarter" idx="15"/>
          </p:nvPr>
        </p:nvSpPr>
        <p:spPr>
          <a:xfrm>
            <a:off x="11543929" y="3568984"/>
            <a:ext cx="9505056" cy="2232767"/>
          </a:xfrm>
          <a:prstGeom prst="rect">
            <a:avLst/>
          </a:prstGeom>
        </p:spPr>
        <p:txBody>
          <a:bodyPr>
            <a:noAutofit/>
          </a:bodyPr>
          <a:lstStyle/>
          <a:p>
            <a:r>
              <a:rPr lang="en-US" sz="2800" i="1" dirty="0" smtClean="0">
                <a:latin typeface="Nevis" panose="02000800000000000000" pitchFamily="2" charset="0"/>
              </a:rPr>
              <a:t>	The </a:t>
            </a:r>
            <a:r>
              <a:rPr lang="en-US" sz="2800" i="1" dirty="0">
                <a:latin typeface="Nevis" panose="02000800000000000000" pitchFamily="2" charset="0"/>
              </a:rPr>
              <a:t>mission of the Web Performance Working </a:t>
            </a:r>
            <a:r>
              <a:rPr lang="en-US" sz="2800" i="1" dirty="0" smtClean="0">
                <a:latin typeface="Nevis" panose="02000800000000000000" pitchFamily="2" charset="0"/>
              </a:rPr>
              <a:t>Group is </a:t>
            </a:r>
            <a:r>
              <a:rPr lang="en-US" sz="2800" i="1" dirty="0">
                <a:latin typeface="Nevis" panose="02000800000000000000" pitchFamily="2" charset="0"/>
              </a:rPr>
              <a:t>to provide methods to measure aspects of application performance of user agent features and APIs.</a:t>
            </a:r>
          </a:p>
        </p:txBody>
      </p:sp>
      <p:sp>
        <p:nvSpPr>
          <p:cNvPr id="10" name="Text Placeholder 9"/>
          <p:cNvSpPr>
            <a:spLocks noGrp="1"/>
          </p:cNvSpPr>
          <p:nvPr>
            <p:ph type="body" sz="quarter" idx="26"/>
          </p:nvPr>
        </p:nvSpPr>
        <p:spPr>
          <a:xfrm>
            <a:off x="11183888" y="6800849"/>
            <a:ext cx="3454795" cy="4161607"/>
          </a:xfrm>
        </p:spPr>
        <p:txBody>
          <a:bodyPr/>
          <a:lstStyle/>
          <a:p>
            <a:r>
              <a:rPr lang="en-US" dirty="0" smtClean="0">
                <a:latin typeface="Nevis" panose="02000800000000000000" pitchFamily="2" charset="0"/>
              </a:rPr>
              <a:t>Allows </a:t>
            </a:r>
            <a:r>
              <a:rPr lang="en-US" dirty="0">
                <a:latin typeface="Nevis" panose="02000800000000000000" pitchFamily="2" charset="0"/>
              </a:rPr>
              <a:t>JavaScript mechanisms to provide complete client-side latency measurements within applications</a:t>
            </a:r>
          </a:p>
        </p:txBody>
      </p:sp>
      <p:sp>
        <p:nvSpPr>
          <p:cNvPr id="12" name="Text Placeholder 11"/>
          <p:cNvSpPr>
            <a:spLocks noGrp="1"/>
          </p:cNvSpPr>
          <p:nvPr>
            <p:ph type="body" sz="quarter" idx="28"/>
          </p:nvPr>
        </p:nvSpPr>
        <p:spPr>
          <a:xfrm>
            <a:off x="15144942" y="6800849"/>
            <a:ext cx="3454795" cy="4161607"/>
          </a:xfrm>
        </p:spPr>
        <p:txBody>
          <a:bodyPr/>
          <a:lstStyle/>
          <a:p>
            <a:r>
              <a:rPr lang="en-US" dirty="0" smtClean="0">
                <a:latin typeface="Nevis" panose="02000800000000000000" pitchFamily="2" charset="0"/>
              </a:rPr>
              <a:t>Allow </a:t>
            </a:r>
            <a:r>
              <a:rPr lang="en-US" dirty="0">
                <a:latin typeface="Nevis" panose="02000800000000000000" pitchFamily="2" charset="0"/>
              </a:rPr>
              <a:t>JavaScript mechanisms to collect complete timing information related to resources on a document</a:t>
            </a:r>
          </a:p>
        </p:txBody>
      </p:sp>
      <p:sp>
        <p:nvSpPr>
          <p:cNvPr id="14" name="Text Placeholder 13"/>
          <p:cNvSpPr>
            <a:spLocks noGrp="1"/>
          </p:cNvSpPr>
          <p:nvPr>
            <p:ph type="body" sz="quarter" idx="30"/>
          </p:nvPr>
        </p:nvSpPr>
        <p:spPr>
          <a:xfrm>
            <a:off x="19106357" y="6800849"/>
            <a:ext cx="3454795" cy="4161607"/>
          </a:xfrm>
        </p:spPr>
        <p:txBody>
          <a:bodyPr/>
          <a:lstStyle/>
          <a:p>
            <a:r>
              <a:rPr lang="en-US" dirty="0" smtClean="0">
                <a:latin typeface="Nevis" panose="02000800000000000000" pitchFamily="2" charset="0"/>
              </a:rPr>
              <a:t>Expose </a:t>
            </a:r>
            <a:r>
              <a:rPr lang="en-US" dirty="0">
                <a:latin typeface="Nevis" panose="02000800000000000000" pitchFamily="2" charset="0"/>
              </a:rPr>
              <a:t>a high precision timestamp to developers so they can better measure the performance of their applications</a:t>
            </a:r>
          </a:p>
        </p:txBody>
      </p:sp>
      <p:sp>
        <p:nvSpPr>
          <p:cNvPr id="3" name="Text Placeholder 2"/>
          <p:cNvSpPr>
            <a:spLocks noGrp="1"/>
          </p:cNvSpPr>
          <p:nvPr>
            <p:ph type="body" sz="quarter" idx="31"/>
          </p:nvPr>
        </p:nvSpPr>
        <p:spPr>
          <a:xfrm>
            <a:off x="11615936" y="5916584"/>
            <a:ext cx="3024336" cy="835291"/>
          </a:xfrm>
          <a:prstGeom prst="rect">
            <a:avLst/>
          </a:prstGeom>
        </p:spPr>
        <p:txBody>
          <a:bodyPr/>
          <a:lstStyle/>
          <a:p>
            <a:r>
              <a:rPr lang="en-US" dirty="0" smtClean="0"/>
              <a:t>NAVIGATION</a:t>
            </a:r>
          </a:p>
        </p:txBody>
      </p:sp>
      <p:sp>
        <p:nvSpPr>
          <p:cNvPr id="11" name="Text Placeholder 10"/>
          <p:cNvSpPr>
            <a:spLocks noGrp="1"/>
          </p:cNvSpPr>
          <p:nvPr>
            <p:ph type="body" sz="quarter" idx="39"/>
          </p:nvPr>
        </p:nvSpPr>
        <p:spPr>
          <a:xfrm>
            <a:off x="19539019" y="5916584"/>
            <a:ext cx="3001170" cy="835291"/>
          </a:xfrm>
          <a:prstGeom prst="rect">
            <a:avLst/>
          </a:prstGeom>
        </p:spPr>
        <p:txBody>
          <a:bodyPr/>
          <a:lstStyle/>
          <a:p>
            <a:r>
              <a:rPr lang="en-US" dirty="0" smtClean="0"/>
              <a:t>USER </a:t>
            </a:r>
            <a:endParaRPr lang="en-US" dirty="0"/>
          </a:p>
        </p:txBody>
      </p:sp>
      <p:sp>
        <p:nvSpPr>
          <p:cNvPr id="13" name="Text Placeholder 12"/>
          <p:cNvSpPr>
            <a:spLocks noGrp="1"/>
          </p:cNvSpPr>
          <p:nvPr>
            <p:ph type="body" sz="quarter" idx="41"/>
          </p:nvPr>
        </p:nvSpPr>
        <p:spPr>
          <a:xfrm>
            <a:off x="15578579" y="5916584"/>
            <a:ext cx="3024336" cy="835291"/>
          </a:xfrm>
          <a:prstGeom prst="rect">
            <a:avLst/>
          </a:prstGeom>
        </p:spPr>
        <p:txBody>
          <a:bodyPr/>
          <a:lstStyle/>
          <a:p>
            <a:r>
              <a:rPr lang="en-US" dirty="0" smtClean="0"/>
              <a:t>RESOURCE</a:t>
            </a:r>
            <a:endParaRPr lang="en-US" dirty="0"/>
          </a:p>
        </p:txBody>
      </p:sp>
      <p:sp>
        <p:nvSpPr>
          <p:cNvPr id="9" name="Chart Placeholder 8"/>
          <p:cNvSpPr>
            <a:spLocks noGrp="1"/>
          </p:cNvSpPr>
          <p:nvPr>
            <p:ph type="chart" sz="quarter" idx="13"/>
          </p:nvPr>
        </p:nvSpPr>
        <p:spPr/>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792" y="3318971"/>
            <a:ext cx="8954750" cy="4763165"/>
          </a:xfrm>
          <a:prstGeom prst="rect">
            <a:avLst/>
          </a:prstGeom>
        </p:spPr>
      </p:pic>
      <p:cxnSp>
        <p:nvCxnSpPr>
          <p:cNvPr id="5" name="Straight Connector 4"/>
          <p:cNvCxnSpPr/>
          <p:nvPr/>
        </p:nvCxnSpPr>
        <p:spPr bwMode="auto">
          <a:xfrm>
            <a:off x="11255897" y="3569503"/>
            <a:ext cx="0" cy="1699009"/>
          </a:xfrm>
          <a:prstGeom prst="line">
            <a:avLst/>
          </a:prstGeom>
          <a:solidFill>
            <a:srgbClr val="ECB100"/>
          </a:solidFill>
          <a:ln w="63500">
            <a:solidFill>
              <a:schemeClr val="accent1"/>
            </a:solid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0" name="Oval 19"/>
          <p:cNvSpPr/>
          <p:nvPr/>
        </p:nvSpPr>
        <p:spPr bwMode="auto">
          <a:xfrm>
            <a:off x="11162152" y="6348632"/>
            <a:ext cx="360040" cy="360040"/>
          </a:xfrm>
          <a:prstGeom prst="ellipse">
            <a:avLst/>
          </a:prstGeom>
          <a:solidFill>
            <a:schemeClr val="accent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tx2"/>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a:off x="15146531" y="6348632"/>
            <a:ext cx="360040" cy="360040"/>
          </a:xfrm>
          <a:prstGeom prst="ellipse">
            <a:avLst/>
          </a:prstGeom>
          <a:solidFill>
            <a:schemeClr val="accent1"/>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2" name="Oval 21"/>
          <p:cNvSpPr/>
          <p:nvPr/>
        </p:nvSpPr>
        <p:spPr bwMode="auto">
          <a:xfrm>
            <a:off x="19106971" y="6348632"/>
            <a:ext cx="360040" cy="360040"/>
          </a:xfrm>
          <a:prstGeom prst="ellipse">
            <a:avLst/>
          </a:prstGeom>
          <a:solidFill>
            <a:srgbClr val="A4452F"/>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754008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Navigation Timing</a:t>
            </a:r>
            <a:endParaRPr lang="en-US" dirty="0"/>
          </a:p>
        </p:txBody>
      </p:sp>
      <p:sp>
        <p:nvSpPr>
          <p:cNvPr id="8" name="Rectangle 7"/>
          <p:cNvSpPr/>
          <p:nvPr/>
        </p:nvSpPr>
        <p:spPr bwMode="auto">
          <a:xfrm>
            <a:off x="166664" y="5950655"/>
            <a:ext cx="14861850" cy="2743200"/>
          </a:xfrm>
          <a:prstGeom prst="rect">
            <a:avLst/>
          </a:prstGeom>
          <a:blipFill dpi="0" rotWithShape="1">
            <a:blip r:embed="rId2"/>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Rectangle 8"/>
          <p:cNvSpPr/>
          <p:nvPr/>
        </p:nvSpPr>
        <p:spPr bwMode="auto">
          <a:xfrm>
            <a:off x="15149090" y="5950655"/>
            <a:ext cx="2971800" cy="2743200"/>
          </a:xfrm>
          <a:prstGeom prst="rect">
            <a:avLst/>
          </a:prstGeom>
          <a:blipFill dpi="0" rotWithShape="1">
            <a:blip r:embed="rId3"/>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Rectangle 9"/>
          <p:cNvSpPr/>
          <p:nvPr/>
        </p:nvSpPr>
        <p:spPr bwMode="auto">
          <a:xfrm>
            <a:off x="18240672" y="5950655"/>
            <a:ext cx="5956184" cy="2743200"/>
          </a:xfrm>
          <a:prstGeom prst="rect">
            <a:avLst/>
          </a:prstGeom>
          <a:blipFill dpi="0" rotWithShape="1">
            <a:blip r:embed="rId4"/>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TextBox 17"/>
          <p:cNvSpPr txBox="1"/>
          <p:nvPr/>
        </p:nvSpPr>
        <p:spPr>
          <a:xfrm>
            <a:off x="15149090" y="5955803"/>
            <a:ext cx="2971800" cy="2743200"/>
          </a:xfrm>
          <a:prstGeom prst="rect">
            <a:avLst/>
          </a:prstGeom>
          <a:noFill/>
        </p:spPr>
        <p:txBody>
          <a:bodyPr wrap="square" rtlCol="0" anchor="ctr" anchorCtr="0">
            <a:noAutofit/>
          </a:bodyPr>
          <a:lstStyle/>
          <a:p>
            <a:r>
              <a:rPr lang="en-US" sz="3600" dirty="0" smtClean="0">
                <a:solidFill>
                  <a:srgbClr val="FFFFFF"/>
                </a:solidFill>
                <a:latin typeface="nevis Bold" panose="02000800000000000000" pitchFamily="2" charset="0"/>
              </a:rPr>
              <a:t>Response</a:t>
            </a:r>
            <a:endParaRPr lang="en-US" sz="3600" dirty="0">
              <a:solidFill>
                <a:srgbClr val="FFFFFF"/>
              </a:solidFill>
              <a:latin typeface="nevis Bold" panose="02000800000000000000" pitchFamily="2" charset="0"/>
            </a:endParaRPr>
          </a:p>
        </p:txBody>
      </p:sp>
      <p:sp>
        <p:nvSpPr>
          <p:cNvPr id="20" name="TextBox 19"/>
          <p:cNvSpPr txBox="1"/>
          <p:nvPr/>
        </p:nvSpPr>
        <p:spPr>
          <a:xfrm>
            <a:off x="21222676" y="5947207"/>
            <a:ext cx="2971800" cy="2743200"/>
          </a:xfrm>
          <a:prstGeom prst="rect">
            <a:avLst/>
          </a:prstGeom>
          <a:noFill/>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load</a:t>
            </a:r>
            <a:endParaRPr lang="en-US" sz="3600" b="1" dirty="0">
              <a:solidFill>
                <a:srgbClr val="FFFFFF"/>
              </a:solidFill>
              <a:latin typeface="Consolas" panose="020B0609020204030204" pitchFamily="49" charset="0"/>
              <a:cs typeface="Consolas" panose="020B0609020204030204" pitchFamily="49" charset="0"/>
            </a:endParaRPr>
          </a:p>
        </p:txBody>
      </p:sp>
      <p:sp>
        <p:nvSpPr>
          <p:cNvPr id="21" name="TextBox 20"/>
          <p:cNvSpPr txBox="1"/>
          <p:nvPr/>
        </p:nvSpPr>
        <p:spPr>
          <a:xfrm>
            <a:off x="18240672"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Processing</a:t>
            </a:r>
            <a:endParaRPr lang="en-US" sz="3600" dirty="0">
              <a:solidFill>
                <a:srgbClr val="FFFFFF"/>
              </a:solidFill>
              <a:latin typeface="nevis Bold" panose="02000800000000000000" pitchFamily="2" charset="0"/>
            </a:endParaRPr>
          </a:p>
        </p:txBody>
      </p:sp>
      <p:sp>
        <p:nvSpPr>
          <p:cNvPr id="22" name="Rectangle 21"/>
          <p:cNvSpPr/>
          <p:nvPr/>
        </p:nvSpPr>
        <p:spPr bwMode="auto">
          <a:xfrm>
            <a:off x="18709600" y="8109147"/>
            <a:ext cx="2057400" cy="1735088"/>
          </a:xfrm>
          <a:prstGeom prst="rect">
            <a:avLst/>
          </a:prstGeom>
          <a:blipFill dpi="0" rotWithShape="1">
            <a:blip r:embed="rId5"/>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3" name="TextBox 22"/>
          <p:cNvSpPr txBox="1"/>
          <p:nvPr/>
        </p:nvSpPr>
        <p:spPr>
          <a:xfrm>
            <a:off x="18709902" y="8109147"/>
            <a:ext cx="2057400" cy="1735088"/>
          </a:xfrm>
          <a:prstGeom prst="rect">
            <a:avLst/>
          </a:prstGeom>
          <a:noFill/>
        </p:spPr>
        <p:txBody>
          <a:bodyPr wrap="square" rtlCol="0" anchor="ctr" anchorCtr="0">
            <a:noAutofit/>
          </a:bodyPr>
          <a:lstStyle/>
          <a:p>
            <a:r>
              <a:rPr lang="en-US" sz="3600" b="1" dirty="0" smtClean="0">
                <a:solidFill>
                  <a:srgbClr val="525656"/>
                </a:solidFill>
                <a:latin typeface="Consolas" panose="020B0609020204030204" pitchFamily="49" charset="0"/>
                <a:cs typeface="Consolas" panose="020B0609020204030204" pitchFamily="49" charset="0"/>
              </a:rPr>
              <a:t>DOM</a:t>
            </a:r>
            <a:br>
              <a:rPr lang="en-US" sz="3600" b="1" dirty="0" smtClean="0">
                <a:solidFill>
                  <a:srgbClr val="525656"/>
                </a:solidFill>
                <a:latin typeface="Consolas" panose="020B0609020204030204" pitchFamily="49" charset="0"/>
                <a:cs typeface="Consolas" panose="020B0609020204030204" pitchFamily="49" charset="0"/>
              </a:rPr>
            </a:br>
            <a:r>
              <a:rPr lang="en-US" sz="3600" b="1" dirty="0" smtClean="0">
                <a:solidFill>
                  <a:srgbClr val="525656"/>
                </a:solidFill>
                <a:latin typeface="Consolas" panose="020B0609020204030204" pitchFamily="49" charset="0"/>
                <a:cs typeface="Consolas" panose="020B0609020204030204" pitchFamily="49" charset="0"/>
              </a:rPr>
              <a:t>Content</a:t>
            </a:r>
            <a:br>
              <a:rPr lang="en-US" sz="3600" b="1" dirty="0" smtClean="0">
                <a:solidFill>
                  <a:srgbClr val="525656"/>
                </a:solidFill>
                <a:latin typeface="Consolas" panose="020B0609020204030204" pitchFamily="49" charset="0"/>
                <a:cs typeface="Consolas" panose="020B0609020204030204" pitchFamily="49" charset="0"/>
              </a:rPr>
            </a:br>
            <a:r>
              <a:rPr lang="en-US" sz="3600" b="1" dirty="0" smtClean="0">
                <a:solidFill>
                  <a:srgbClr val="525656"/>
                </a:solidFill>
                <a:latin typeface="Consolas" panose="020B0609020204030204" pitchFamily="49" charset="0"/>
                <a:cs typeface="Consolas" panose="020B0609020204030204" pitchFamily="49" charset="0"/>
              </a:rPr>
              <a:t>Loaded</a:t>
            </a:r>
            <a:endParaRPr lang="en-US" sz="3600" b="1" dirty="0">
              <a:solidFill>
                <a:srgbClr val="525656"/>
              </a:solidFill>
              <a:latin typeface="Consolas" panose="020B0609020204030204" pitchFamily="49" charset="0"/>
              <a:cs typeface="Consolas" panose="020B0609020204030204" pitchFamily="49" charset="0"/>
            </a:endParaRPr>
          </a:p>
        </p:txBody>
      </p:sp>
      <p:sp>
        <p:nvSpPr>
          <p:cNvPr id="30" name="TextBox 29"/>
          <p:cNvSpPr txBox="1"/>
          <p:nvPr/>
        </p:nvSpPr>
        <p:spPr>
          <a:xfrm>
            <a:off x="169044" y="5950654"/>
            <a:ext cx="2971800" cy="2743200"/>
          </a:xfrm>
          <a:prstGeom prst="rect">
            <a:avLst/>
          </a:prstGeom>
          <a:noFill/>
          <a:ln>
            <a:noFill/>
          </a:ln>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redirect</a:t>
            </a:r>
            <a:endParaRPr lang="en-US" sz="3600" b="1" dirty="0">
              <a:solidFill>
                <a:srgbClr val="FFFFFF"/>
              </a:solidFill>
              <a:latin typeface="Consolas" panose="020B0609020204030204" pitchFamily="49" charset="0"/>
              <a:cs typeface="Consolas" panose="020B0609020204030204" pitchFamily="49" charset="0"/>
            </a:endParaRPr>
          </a:p>
        </p:txBody>
      </p:sp>
      <p:sp>
        <p:nvSpPr>
          <p:cNvPr id="31" name="TextBox 30"/>
          <p:cNvSpPr txBox="1"/>
          <p:nvPr/>
        </p:nvSpPr>
        <p:spPr>
          <a:xfrm>
            <a:off x="3140422"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App</a:t>
            </a:r>
            <a:br>
              <a:rPr lang="en-US" sz="3600" dirty="0" smtClean="0">
                <a:solidFill>
                  <a:srgbClr val="FFFFFF"/>
                </a:solidFill>
                <a:latin typeface="nevis Bold" panose="02000800000000000000" pitchFamily="2" charset="0"/>
              </a:rPr>
            </a:br>
            <a:r>
              <a:rPr lang="en-US" sz="3600" dirty="0" smtClean="0">
                <a:solidFill>
                  <a:srgbClr val="FFFFFF"/>
                </a:solidFill>
                <a:latin typeface="nevis Bold" panose="02000800000000000000" pitchFamily="2" charset="0"/>
              </a:rPr>
              <a:t>cache</a:t>
            </a:r>
            <a:endParaRPr lang="en-US" sz="3600" dirty="0">
              <a:solidFill>
                <a:srgbClr val="FFFFFF"/>
              </a:solidFill>
              <a:latin typeface="nevis Bold" panose="02000800000000000000" pitchFamily="2" charset="0"/>
            </a:endParaRPr>
          </a:p>
        </p:txBody>
      </p:sp>
      <p:sp>
        <p:nvSpPr>
          <p:cNvPr id="32" name="TextBox 31"/>
          <p:cNvSpPr txBox="1"/>
          <p:nvPr/>
        </p:nvSpPr>
        <p:spPr>
          <a:xfrm>
            <a:off x="6111800"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DNS</a:t>
            </a:r>
            <a:endParaRPr lang="en-US" sz="3600" dirty="0">
              <a:solidFill>
                <a:srgbClr val="FFFFFF"/>
              </a:solidFill>
              <a:latin typeface="nevis Bold" panose="02000800000000000000" pitchFamily="2" charset="0"/>
            </a:endParaRPr>
          </a:p>
        </p:txBody>
      </p:sp>
      <p:sp>
        <p:nvSpPr>
          <p:cNvPr id="33" name="TextBox 32"/>
          <p:cNvSpPr txBox="1"/>
          <p:nvPr/>
        </p:nvSpPr>
        <p:spPr>
          <a:xfrm>
            <a:off x="9084914"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TCP</a:t>
            </a:r>
            <a:endParaRPr lang="en-US" sz="3600" dirty="0">
              <a:solidFill>
                <a:srgbClr val="FFFFFF"/>
              </a:solidFill>
              <a:latin typeface="nevis Bold" panose="02000800000000000000" pitchFamily="2" charset="0"/>
            </a:endParaRPr>
          </a:p>
        </p:txBody>
      </p:sp>
      <p:sp>
        <p:nvSpPr>
          <p:cNvPr id="34" name="TextBox 33"/>
          <p:cNvSpPr txBox="1"/>
          <p:nvPr/>
        </p:nvSpPr>
        <p:spPr>
          <a:xfrm>
            <a:off x="12056714"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Request</a:t>
            </a:r>
            <a:endParaRPr lang="en-US" sz="3600" dirty="0">
              <a:solidFill>
                <a:srgbClr val="FFFFFF"/>
              </a:solidFill>
              <a:latin typeface="nevis Bold" panose="02000800000000000000" pitchFamily="2" charset="0"/>
            </a:endParaRPr>
          </a:p>
        </p:txBody>
      </p:sp>
      <p:sp>
        <p:nvSpPr>
          <p:cNvPr id="35" name="Rectangle 34"/>
          <p:cNvSpPr/>
          <p:nvPr/>
        </p:nvSpPr>
        <p:spPr bwMode="auto">
          <a:xfrm>
            <a:off x="15151471" y="8109147"/>
            <a:ext cx="2057400" cy="1735088"/>
          </a:xfrm>
          <a:prstGeom prst="rect">
            <a:avLst/>
          </a:prstGeom>
          <a:blipFill dpi="0" rotWithShape="1">
            <a:blip r:embed="rId5"/>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6" name="TextBox 35"/>
          <p:cNvSpPr txBox="1"/>
          <p:nvPr/>
        </p:nvSpPr>
        <p:spPr>
          <a:xfrm>
            <a:off x="15149089" y="8109147"/>
            <a:ext cx="2057400" cy="1735088"/>
          </a:xfrm>
          <a:prstGeom prst="rect">
            <a:avLst/>
          </a:prstGeom>
          <a:noFill/>
        </p:spPr>
        <p:txBody>
          <a:bodyPr wrap="square" rtlCol="0" anchor="ctr" anchorCtr="0">
            <a:noAutofit/>
          </a:bodyPr>
          <a:lstStyle/>
          <a:p>
            <a:r>
              <a:rPr lang="en-US" sz="3600" b="1" dirty="0" smtClean="0">
                <a:solidFill>
                  <a:srgbClr val="525656"/>
                </a:solidFill>
                <a:latin typeface="Consolas" panose="020B0609020204030204" pitchFamily="49" charset="0"/>
                <a:cs typeface="Consolas" panose="020B0609020204030204" pitchFamily="49" charset="0"/>
              </a:rPr>
              <a:t>unload</a:t>
            </a:r>
            <a:endParaRPr lang="en-US" sz="3600" b="1" dirty="0">
              <a:solidFill>
                <a:srgbClr val="525656"/>
              </a:solidFill>
              <a:latin typeface="Consolas" panose="020B0609020204030204" pitchFamily="49" charset="0"/>
              <a:cs typeface="Consolas" panose="020B0609020204030204" pitchFamily="49" charset="0"/>
            </a:endParaRPr>
          </a:p>
        </p:txBody>
      </p:sp>
      <p:cxnSp>
        <p:nvCxnSpPr>
          <p:cNvPr id="15" name="Straight Connector 14"/>
          <p:cNvCxnSpPr/>
          <p:nvPr/>
        </p:nvCxnSpPr>
        <p:spPr bwMode="auto">
          <a:xfrm>
            <a:off x="21219288"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4" name="Straight Connector 23"/>
          <p:cNvCxnSpPr/>
          <p:nvPr/>
        </p:nvCxnSpPr>
        <p:spPr bwMode="auto">
          <a:xfrm>
            <a:off x="6113958"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 name="Straight Connector 24"/>
          <p:cNvCxnSpPr/>
          <p:nvPr/>
        </p:nvCxnSpPr>
        <p:spPr bwMode="auto">
          <a:xfrm>
            <a:off x="3138140"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a:off x="9085336"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8" name="Straight Connector 27"/>
          <p:cNvCxnSpPr/>
          <p:nvPr/>
        </p:nvCxnSpPr>
        <p:spPr bwMode="auto">
          <a:xfrm>
            <a:off x="12056714"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37" name="Picture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109" y="11610528"/>
            <a:ext cx="1742320" cy="1742320"/>
          </a:xfrm>
          <a:prstGeom prst="rect">
            <a:avLst/>
          </a:prstGeom>
        </p:spPr>
      </p:pic>
      <p:pic>
        <p:nvPicPr>
          <p:cNvPr id="38" name="Picture 3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7567" y="11610528"/>
            <a:ext cx="1742320" cy="1742320"/>
          </a:xfrm>
          <a:prstGeom prst="rect">
            <a:avLst/>
          </a:prstGeom>
        </p:spPr>
      </p:pic>
      <p:pic>
        <p:nvPicPr>
          <p:cNvPr id="39" name="Picture 3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98243" y="11610528"/>
            <a:ext cx="1742320" cy="1742320"/>
          </a:xfrm>
          <a:prstGeom prst="rect">
            <a:avLst/>
          </a:prstGeom>
        </p:spPr>
      </p:pic>
      <p:pic>
        <p:nvPicPr>
          <p:cNvPr id="40" name="Picture 3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08920" y="11610528"/>
            <a:ext cx="1742320" cy="1742320"/>
          </a:xfrm>
          <a:prstGeom prst="rect">
            <a:avLst/>
          </a:prstGeom>
        </p:spPr>
      </p:pic>
      <p:sp>
        <p:nvSpPr>
          <p:cNvPr id="41" name="TextBox 40"/>
          <p:cNvSpPr txBox="1"/>
          <p:nvPr/>
        </p:nvSpPr>
        <p:spPr>
          <a:xfrm>
            <a:off x="685234" y="12978680"/>
            <a:ext cx="50233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9</a:t>
            </a:r>
            <a:endParaRPr lang="en-US" sz="4000" dirty="0">
              <a:solidFill>
                <a:schemeClr val="tx1"/>
              </a:solidFill>
              <a:latin typeface="Heavyweight" panose="00000400000000000000" pitchFamily="2" charset="0"/>
            </a:endParaRPr>
          </a:p>
        </p:txBody>
      </p:sp>
      <p:sp>
        <p:nvSpPr>
          <p:cNvPr id="42" name="TextBox 41"/>
          <p:cNvSpPr txBox="1"/>
          <p:nvPr/>
        </p:nvSpPr>
        <p:spPr>
          <a:xfrm>
            <a:off x="1824572" y="12978680"/>
            <a:ext cx="502332" cy="707886"/>
          </a:xfrm>
          <a:prstGeom prst="rect">
            <a:avLst/>
          </a:prstGeom>
          <a:noFill/>
        </p:spPr>
        <p:txBody>
          <a:bodyPr wrap="square" rtlCol="0">
            <a:spAutoFit/>
          </a:bodyPr>
          <a:lstStyle/>
          <a:p>
            <a:r>
              <a:rPr lang="en-US" sz="4000" dirty="0">
                <a:solidFill>
                  <a:schemeClr val="tx1"/>
                </a:solidFill>
                <a:latin typeface="Heavyweight" panose="00000400000000000000" pitchFamily="2" charset="0"/>
              </a:rPr>
              <a:t>6</a:t>
            </a:r>
          </a:p>
        </p:txBody>
      </p:sp>
      <p:sp>
        <p:nvSpPr>
          <p:cNvPr id="43" name="TextBox 42"/>
          <p:cNvSpPr txBox="1"/>
          <p:nvPr/>
        </p:nvSpPr>
        <p:spPr>
          <a:xfrm>
            <a:off x="3048708" y="12978680"/>
            <a:ext cx="50233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7</a:t>
            </a:r>
            <a:endParaRPr lang="en-US" sz="4000" dirty="0">
              <a:solidFill>
                <a:schemeClr val="tx1"/>
              </a:solidFill>
              <a:latin typeface="Heavyweight" panose="00000400000000000000" pitchFamily="2" charset="0"/>
            </a:endParaRPr>
          </a:p>
        </p:txBody>
      </p:sp>
      <p:sp>
        <p:nvSpPr>
          <p:cNvPr id="44" name="TextBox 43"/>
          <p:cNvSpPr txBox="1"/>
          <p:nvPr/>
        </p:nvSpPr>
        <p:spPr>
          <a:xfrm>
            <a:off x="4272844" y="12978680"/>
            <a:ext cx="502332" cy="707886"/>
          </a:xfrm>
          <a:prstGeom prst="rect">
            <a:avLst/>
          </a:prstGeom>
          <a:noFill/>
        </p:spPr>
        <p:txBody>
          <a:bodyPr wrap="square" rtlCol="0">
            <a:spAutoFit/>
          </a:bodyPr>
          <a:lstStyle/>
          <a:p>
            <a:r>
              <a:rPr lang="en-US" sz="4000" dirty="0">
                <a:solidFill>
                  <a:schemeClr val="tx1"/>
                </a:solidFill>
                <a:latin typeface="Heavyweight" panose="00000400000000000000" pitchFamily="2" charset="0"/>
              </a:rPr>
              <a:t>8</a:t>
            </a:r>
          </a:p>
        </p:txBody>
      </p:sp>
    </p:spTree>
    <p:extLst>
      <p:ext uri="{BB962C8B-B14F-4D97-AF65-F5344CB8AC3E}">
        <p14:creationId xmlns:p14="http://schemas.microsoft.com/office/powerpoint/2010/main" val="3530667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Navigation Timing</a:t>
            </a:r>
            <a:endParaRPr lang="en-US" dirty="0"/>
          </a:p>
        </p:txBody>
      </p:sp>
      <p:sp>
        <p:nvSpPr>
          <p:cNvPr id="8" name="Rectangle 7"/>
          <p:cNvSpPr/>
          <p:nvPr/>
        </p:nvSpPr>
        <p:spPr bwMode="auto">
          <a:xfrm>
            <a:off x="166664" y="5950655"/>
            <a:ext cx="14861850" cy="2743200"/>
          </a:xfrm>
          <a:prstGeom prst="rect">
            <a:avLst/>
          </a:prstGeom>
          <a:blipFill dpi="0" rotWithShape="1">
            <a:blip r:embed="rId2"/>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Rectangle 8"/>
          <p:cNvSpPr/>
          <p:nvPr/>
        </p:nvSpPr>
        <p:spPr bwMode="auto">
          <a:xfrm>
            <a:off x="15149090" y="5950655"/>
            <a:ext cx="2971800" cy="2743200"/>
          </a:xfrm>
          <a:prstGeom prst="rect">
            <a:avLst/>
          </a:prstGeom>
          <a:blipFill dpi="0" rotWithShape="1">
            <a:blip r:embed="rId3"/>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Rectangle 9"/>
          <p:cNvSpPr/>
          <p:nvPr/>
        </p:nvSpPr>
        <p:spPr bwMode="auto">
          <a:xfrm>
            <a:off x="18240672" y="5950655"/>
            <a:ext cx="5956184" cy="2743200"/>
          </a:xfrm>
          <a:prstGeom prst="rect">
            <a:avLst/>
          </a:prstGeom>
          <a:blipFill dpi="0" rotWithShape="1">
            <a:blip r:embed="rId4"/>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TextBox 17"/>
          <p:cNvSpPr txBox="1"/>
          <p:nvPr/>
        </p:nvSpPr>
        <p:spPr>
          <a:xfrm>
            <a:off x="15149090" y="5955803"/>
            <a:ext cx="2971800" cy="2743200"/>
          </a:xfrm>
          <a:prstGeom prst="rect">
            <a:avLst/>
          </a:prstGeom>
          <a:noFill/>
        </p:spPr>
        <p:txBody>
          <a:bodyPr wrap="square" rtlCol="0" anchor="ctr" anchorCtr="0">
            <a:noAutofit/>
          </a:bodyPr>
          <a:lstStyle/>
          <a:p>
            <a:r>
              <a:rPr lang="en-US" sz="3600" dirty="0" smtClean="0">
                <a:solidFill>
                  <a:srgbClr val="FFFFFF"/>
                </a:solidFill>
                <a:latin typeface="nevis Bold" panose="02000800000000000000" pitchFamily="2" charset="0"/>
              </a:rPr>
              <a:t>Response</a:t>
            </a:r>
            <a:endParaRPr lang="en-US" sz="3600" dirty="0">
              <a:solidFill>
                <a:srgbClr val="FFFFFF"/>
              </a:solidFill>
              <a:latin typeface="nevis Bold" panose="02000800000000000000" pitchFamily="2" charset="0"/>
            </a:endParaRPr>
          </a:p>
        </p:txBody>
      </p:sp>
      <p:sp>
        <p:nvSpPr>
          <p:cNvPr id="20" name="TextBox 19"/>
          <p:cNvSpPr txBox="1"/>
          <p:nvPr/>
        </p:nvSpPr>
        <p:spPr>
          <a:xfrm>
            <a:off x="21222676" y="5947207"/>
            <a:ext cx="2971800" cy="2743200"/>
          </a:xfrm>
          <a:prstGeom prst="rect">
            <a:avLst/>
          </a:prstGeom>
          <a:noFill/>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load</a:t>
            </a:r>
            <a:endParaRPr lang="en-US" sz="3600" b="1" dirty="0">
              <a:solidFill>
                <a:srgbClr val="FFFFFF"/>
              </a:solidFill>
              <a:latin typeface="Consolas" panose="020B0609020204030204" pitchFamily="49" charset="0"/>
              <a:cs typeface="Consolas" panose="020B0609020204030204" pitchFamily="49" charset="0"/>
            </a:endParaRPr>
          </a:p>
        </p:txBody>
      </p:sp>
      <p:sp>
        <p:nvSpPr>
          <p:cNvPr id="21" name="TextBox 20"/>
          <p:cNvSpPr txBox="1"/>
          <p:nvPr/>
        </p:nvSpPr>
        <p:spPr>
          <a:xfrm>
            <a:off x="18240672"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Processing</a:t>
            </a:r>
            <a:endParaRPr lang="en-US" sz="3600" dirty="0">
              <a:solidFill>
                <a:srgbClr val="FFFFFF"/>
              </a:solidFill>
              <a:latin typeface="nevis Bold" panose="02000800000000000000" pitchFamily="2" charset="0"/>
            </a:endParaRPr>
          </a:p>
        </p:txBody>
      </p:sp>
      <p:sp>
        <p:nvSpPr>
          <p:cNvPr id="22" name="Rectangle 21"/>
          <p:cNvSpPr/>
          <p:nvPr/>
        </p:nvSpPr>
        <p:spPr bwMode="auto">
          <a:xfrm>
            <a:off x="18709600" y="8109147"/>
            <a:ext cx="2057400" cy="1735088"/>
          </a:xfrm>
          <a:prstGeom prst="rect">
            <a:avLst/>
          </a:prstGeom>
          <a:blipFill dpi="0" rotWithShape="1">
            <a:blip r:embed="rId5"/>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3" name="TextBox 22"/>
          <p:cNvSpPr txBox="1"/>
          <p:nvPr/>
        </p:nvSpPr>
        <p:spPr>
          <a:xfrm>
            <a:off x="18709902" y="8109147"/>
            <a:ext cx="2057400" cy="1735088"/>
          </a:xfrm>
          <a:prstGeom prst="rect">
            <a:avLst/>
          </a:prstGeom>
          <a:noFill/>
        </p:spPr>
        <p:txBody>
          <a:bodyPr wrap="square" rtlCol="0" anchor="ctr" anchorCtr="0">
            <a:noAutofit/>
          </a:bodyPr>
          <a:lstStyle/>
          <a:p>
            <a:r>
              <a:rPr lang="en-US" sz="3600" b="1" dirty="0" smtClean="0">
                <a:solidFill>
                  <a:srgbClr val="525656"/>
                </a:solidFill>
                <a:latin typeface="Consolas" panose="020B0609020204030204" pitchFamily="49" charset="0"/>
                <a:cs typeface="Consolas" panose="020B0609020204030204" pitchFamily="49" charset="0"/>
              </a:rPr>
              <a:t>DOM</a:t>
            </a:r>
            <a:br>
              <a:rPr lang="en-US" sz="3600" b="1" dirty="0" smtClean="0">
                <a:solidFill>
                  <a:srgbClr val="525656"/>
                </a:solidFill>
                <a:latin typeface="Consolas" panose="020B0609020204030204" pitchFamily="49" charset="0"/>
                <a:cs typeface="Consolas" panose="020B0609020204030204" pitchFamily="49" charset="0"/>
              </a:rPr>
            </a:br>
            <a:r>
              <a:rPr lang="en-US" sz="3600" b="1" dirty="0" smtClean="0">
                <a:solidFill>
                  <a:srgbClr val="525656"/>
                </a:solidFill>
                <a:latin typeface="Consolas" panose="020B0609020204030204" pitchFamily="49" charset="0"/>
                <a:cs typeface="Consolas" panose="020B0609020204030204" pitchFamily="49" charset="0"/>
              </a:rPr>
              <a:t>Content</a:t>
            </a:r>
            <a:br>
              <a:rPr lang="en-US" sz="3600" b="1" dirty="0" smtClean="0">
                <a:solidFill>
                  <a:srgbClr val="525656"/>
                </a:solidFill>
                <a:latin typeface="Consolas" panose="020B0609020204030204" pitchFamily="49" charset="0"/>
                <a:cs typeface="Consolas" panose="020B0609020204030204" pitchFamily="49" charset="0"/>
              </a:rPr>
            </a:br>
            <a:r>
              <a:rPr lang="en-US" sz="3600" b="1" dirty="0" smtClean="0">
                <a:solidFill>
                  <a:srgbClr val="525656"/>
                </a:solidFill>
                <a:latin typeface="Consolas" panose="020B0609020204030204" pitchFamily="49" charset="0"/>
                <a:cs typeface="Consolas" panose="020B0609020204030204" pitchFamily="49" charset="0"/>
              </a:rPr>
              <a:t>Loaded</a:t>
            </a:r>
            <a:endParaRPr lang="en-US" sz="3600" b="1" dirty="0">
              <a:solidFill>
                <a:srgbClr val="525656"/>
              </a:solidFill>
              <a:latin typeface="Consolas" panose="020B0609020204030204" pitchFamily="49" charset="0"/>
              <a:cs typeface="Consolas" panose="020B0609020204030204" pitchFamily="49" charset="0"/>
            </a:endParaRPr>
          </a:p>
        </p:txBody>
      </p:sp>
      <p:sp>
        <p:nvSpPr>
          <p:cNvPr id="30" name="TextBox 29"/>
          <p:cNvSpPr txBox="1"/>
          <p:nvPr/>
        </p:nvSpPr>
        <p:spPr>
          <a:xfrm>
            <a:off x="169044" y="5950654"/>
            <a:ext cx="2971800" cy="2743200"/>
          </a:xfrm>
          <a:prstGeom prst="rect">
            <a:avLst/>
          </a:prstGeom>
          <a:noFill/>
          <a:ln>
            <a:noFill/>
          </a:ln>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redirect</a:t>
            </a:r>
            <a:endParaRPr lang="en-US" sz="3600" b="1" dirty="0">
              <a:solidFill>
                <a:srgbClr val="FFFFFF"/>
              </a:solidFill>
              <a:latin typeface="Consolas" panose="020B0609020204030204" pitchFamily="49" charset="0"/>
              <a:cs typeface="Consolas" panose="020B0609020204030204" pitchFamily="49" charset="0"/>
            </a:endParaRPr>
          </a:p>
        </p:txBody>
      </p:sp>
      <p:sp>
        <p:nvSpPr>
          <p:cNvPr id="31" name="TextBox 30"/>
          <p:cNvSpPr txBox="1"/>
          <p:nvPr/>
        </p:nvSpPr>
        <p:spPr>
          <a:xfrm>
            <a:off x="3140422"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App</a:t>
            </a:r>
            <a:br>
              <a:rPr lang="en-US" sz="3600" dirty="0" smtClean="0">
                <a:solidFill>
                  <a:srgbClr val="FFFFFF"/>
                </a:solidFill>
                <a:latin typeface="nevis Bold" panose="02000800000000000000" pitchFamily="2" charset="0"/>
              </a:rPr>
            </a:br>
            <a:r>
              <a:rPr lang="en-US" sz="3600" dirty="0" smtClean="0">
                <a:solidFill>
                  <a:srgbClr val="FFFFFF"/>
                </a:solidFill>
                <a:latin typeface="nevis Bold" panose="02000800000000000000" pitchFamily="2" charset="0"/>
              </a:rPr>
              <a:t>cache</a:t>
            </a:r>
            <a:endParaRPr lang="en-US" sz="3600" dirty="0">
              <a:solidFill>
                <a:srgbClr val="FFFFFF"/>
              </a:solidFill>
              <a:latin typeface="nevis Bold" panose="02000800000000000000" pitchFamily="2" charset="0"/>
            </a:endParaRPr>
          </a:p>
        </p:txBody>
      </p:sp>
      <p:sp>
        <p:nvSpPr>
          <p:cNvPr id="32" name="TextBox 31"/>
          <p:cNvSpPr txBox="1"/>
          <p:nvPr/>
        </p:nvSpPr>
        <p:spPr>
          <a:xfrm>
            <a:off x="6111800"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DNS</a:t>
            </a:r>
            <a:endParaRPr lang="en-US" sz="3600" dirty="0">
              <a:solidFill>
                <a:srgbClr val="FFFFFF"/>
              </a:solidFill>
              <a:latin typeface="nevis Bold" panose="02000800000000000000" pitchFamily="2" charset="0"/>
            </a:endParaRPr>
          </a:p>
        </p:txBody>
      </p:sp>
      <p:sp>
        <p:nvSpPr>
          <p:cNvPr id="33" name="TextBox 32"/>
          <p:cNvSpPr txBox="1"/>
          <p:nvPr/>
        </p:nvSpPr>
        <p:spPr>
          <a:xfrm>
            <a:off x="9084914"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TCP</a:t>
            </a:r>
            <a:endParaRPr lang="en-US" sz="3600" dirty="0">
              <a:solidFill>
                <a:srgbClr val="FFFFFF"/>
              </a:solidFill>
              <a:latin typeface="nevis Bold" panose="02000800000000000000" pitchFamily="2" charset="0"/>
            </a:endParaRPr>
          </a:p>
        </p:txBody>
      </p:sp>
      <p:sp>
        <p:nvSpPr>
          <p:cNvPr id="34" name="TextBox 33"/>
          <p:cNvSpPr txBox="1"/>
          <p:nvPr/>
        </p:nvSpPr>
        <p:spPr>
          <a:xfrm>
            <a:off x="12056714"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Request</a:t>
            </a:r>
            <a:endParaRPr lang="en-US" sz="3600" dirty="0">
              <a:solidFill>
                <a:srgbClr val="FFFFFF"/>
              </a:solidFill>
              <a:latin typeface="nevis Bold" panose="02000800000000000000" pitchFamily="2" charset="0"/>
            </a:endParaRPr>
          </a:p>
        </p:txBody>
      </p:sp>
      <p:sp>
        <p:nvSpPr>
          <p:cNvPr id="35" name="Rectangle 34"/>
          <p:cNvSpPr/>
          <p:nvPr/>
        </p:nvSpPr>
        <p:spPr bwMode="auto">
          <a:xfrm>
            <a:off x="15151471" y="8109147"/>
            <a:ext cx="2057400" cy="1735088"/>
          </a:xfrm>
          <a:prstGeom prst="rect">
            <a:avLst/>
          </a:prstGeom>
          <a:blipFill dpi="0" rotWithShape="1">
            <a:blip r:embed="rId5"/>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6" name="TextBox 35"/>
          <p:cNvSpPr txBox="1"/>
          <p:nvPr/>
        </p:nvSpPr>
        <p:spPr>
          <a:xfrm>
            <a:off x="15149089" y="8109147"/>
            <a:ext cx="2057400" cy="1735088"/>
          </a:xfrm>
          <a:prstGeom prst="rect">
            <a:avLst/>
          </a:prstGeom>
          <a:noFill/>
        </p:spPr>
        <p:txBody>
          <a:bodyPr wrap="square" rtlCol="0" anchor="ctr" anchorCtr="0">
            <a:noAutofit/>
          </a:bodyPr>
          <a:lstStyle/>
          <a:p>
            <a:r>
              <a:rPr lang="en-US" sz="3600" b="1" dirty="0" smtClean="0">
                <a:solidFill>
                  <a:srgbClr val="525656"/>
                </a:solidFill>
                <a:latin typeface="Consolas" panose="020B0609020204030204" pitchFamily="49" charset="0"/>
                <a:cs typeface="Consolas" panose="020B0609020204030204" pitchFamily="49" charset="0"/>
              </a:rPr>
              <a:t>unload</a:t>
            </a:r>
            <a:endParaRPr lang="en-US" sz="3600" b="1" dirty="0">
              <a:solidFill>
                <a:srgbClr val="525656"/>
              </a:solidFill>
              <a:latin typeface="Consolas" panose="020B0609020204030204" pitchFamily="49" charset="0"/>
              <a:cs typeface="Consolas" panose="020B0609020204030204" pitchFamily="49" charset="0"/>
            </a:endParaRPr>
          </a:p>
        </p:txBody>
      </p:sp>
      <p:cxnSp>
        <p:nvCxnSpPr>
          <p:cNvPr id="15" name="Straight Connector 14"/>
          <p:cNvCxnSpPr/>
          <p:nvPr/>
        </p:nvCxnSpPr>
        <p:spPr bwMode="auto">
          <a:xfrm>
            <a:off x="21219288"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4" name="Straight Connector 23"/>
          <p:cNvCxnSpPr/>
          <p:nvPr/>
        </p:nvCxnSpPr>
        <p:spPr bwMode="auto">
          <a:xfrm>
            <a:off x="6113958"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 name="Straight Connector 24"/>
          <p:cNvCxnSpPr/>
          <p:nvPr/>
        </p:nvCxnSpPr>
        <p:spPr bwMode="auto">
          <a:xfrm>
            <a:off x="3138140"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a:off x="9085336"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8" name="Straight Connector 27"/>
          <p:cNvCxnSpPr/>
          <p:nvPr/>
        </p:nvCxnSpPr>
        <p:spPr bwMode="auto">
          <a:xfrm>
            <a:off x="12056714"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37" name="Picture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109" y="11610528"/>
            <a:ext cx="1742320" cy="1742320"/>
          </a:xfrm>
          <a:prstGeom prst="rect">
            <a:avLst/>
          </a:prstGeom>
        </p:spPr>
      </p:pic>
      <p:pic>
        <p:nvPicPr>
          <p:cNvPr id="38" name="Picture 3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7567" y="11610528"/>
            <a:ext cx="1742320" cy="1742320"/>
          </a:xfrm>
          <a:prstGeom prst="rect">
            <a:avLst/>
          </a:prstGeom>
        </p:spPr>
      </p:pic>
      <p:pic>
        <p:nvPicPr>
          <p:cNvPr id="39" name="Picture 3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98243" y="11610528"/>
            <a:ext cx="1742320" cy="1742320"/>
          </a:xfrm>
          <a:prstGeom prst="rect">
            <a:avLst/>
          </a:prstGeom>
        </p:spPr>
      </p:pic>
      <p:pic>
        <p:nvPicPr>
          <p:cNvPr id="40" name="Picture 3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08920" y="11610528"/>
            <a:ext cx="1742320" cy="1742320"/>
          </a:xfrm>
          <a:prstGeom prst="rect">
            <a:avLst/>
          </a:prstGeom>
        </p:spPr>
      </p:pic>
      <p:sp>
        <p:nvSpPr>
          <p:cNvPr id="41" name="TextBox 40"/>
          <p:cNvSpPr txBox="1"/>
          <p:nvPr/>
        </p:nvSpPr>
        <p:spPr>
          <a:xfrm>
            <a:off x="685234" y="12978680"/>
            <a:ext cx="50233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9</a:t>
            </a:r>
            <a:endParaRPr lang="en-US" sz="4000" dirty="0">
              <a:solidFill>
                <a:schemeClr val="tx1"/>
              </a:solidFill>
              <a:latin typeface="Heavyweight" panose="00000400000000000000" pitchFamily="2" charset="0"/>
            </a:endParaRPr>
          </a:p>
        </p:txBody>
      </p:sp>
      <p:sp>
        <p:nvSpPr>
          <p:cNvPr id="42" name="TextBox 41"/>
          <p:cNvSpPr txBox="1"/>
          <p:nvPr/>
        </p:nvSpPr>
        <p:spPr>
          <a:xfrm>
            <a:off x="1824572" y="12978680"/>
            <a:ext cx="502332" cy="707886"/>
          </a:xfrm>
          <a:prstGeom prst="rect">
            <a:avLst/>
          </a:prstGeom>
          <a:noFill/>
        </p:spPr>
        <p:txBody>
          <a:bodyPr wrap="square" rtlCol="0">
            <a:spAutoFit/>
          </a:bodyPr>
          <a:lstStyle/>
          <a:p>
            <a:r>
              <a:rPr lang="en-US" sz="4000" dirty="0">
                <a:solidFill>
                  <a:schemeClr val="tx1"/>
                </a:solidFill>
                <a:latin typeface="Heavyweight" panose="00000400000000000000" pitchFamily="2" charset="0"/>
              </a:rPr>
              <a:t>6</a:t>
            </a:r>
          </a:p>
        </p:txBody>
      </p:sp>
      <p:sp>
        <p:nvSpPr>
          <p:cNvPr id="43" name="TextBox 42"/>
          <p:cNvSpPr txBox="1"/>
          <p:nvPr/>
        </p:nvSpPr>
        <p:spPr>
          <a:xfrm>
            <a:off x="3048708" y="12978680"/>
            <a:ext cx="50233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7</a:t>
            </a:r>
            <a:endParaRPr lang="en-US" sz="4000" dirty="0">
              <a:solidFill>
                <a:schemeClr val="tx1"/>
              </a:solidFill>
              <a:latin typeface="Heavyweight" panose="00000400000000000000" pitchFamily="2" charset="0"/>
            </a:endParaRPr>
          </a:p>
        </p:txBody>
      </p:sp>
      <p:sp>
        <p:nvSpPr>
          <p:cNvPr id="44" name="TextBox 43"/>
          <p:cNvSpPr txBox="1"/>
          <p:nvPr/>
        </p:nvSpPr>
        <p:spPr>
          <a:xfrm>
            <a:off x="4272844" y="12978680"/>
            <a:ext cx="502332" cy="707886"/>
          </a:xfrm>
          <a:prstGeom prst="rect">
            <a:avLst/>
          </a:prstGeom>
          <a:noFill/>
        </p:spPr>
        <p:txBody>
          <a:bodyPr wrap="square" rtlCol="0">
            <a:spAutoFit/>
          </a:bodyPr>
          <a:lstStyle/>
          <a:p>
            <a:r>
              <a:rPr lang="en-US" sz="4000" dirty="0">
                <a:solidFill>
                  <a:schemeClr val="tx1"/>
                </a:solidFill>
                <a:latin typeface="Heavyweight" panose="00000400000000000000" pitchFamily="2" charset="0"/>
              </a:rPr>
              <a:t>8</a:t>
            </a:r>
          </a:p>
        </p:txBody>
      </p:sp>
    </p:spTree>
    <p:extLst>
      <p:ext uri="{BB962C8B-B14F-4D97-AF65-F5344CB8AC3E}">
        <p14:creationId xmlns:p14="http://schemas.microsoft.com/office/powerpoint/2010/main" val="3970053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Navigation Timing</a:t>
            </a:r>
            <a:endParaRPr lang="en-US" dirty="0"/>
          </a:p>
        </p:txBody>
      </p:sp>
      <p:sp>
        <p:nvSpPr>
          <p:cNvPr id="8" name="Rectangle 7"/>
          <p:cNvSpPr/>
          <p:nvPr/>
        </p:nvSpPr>
        <p:spPr bwMode="auto">
          <a:xfrm>
            <a:off x="166664" y="5950655"/>
            <a:ext cx="14861850" cy="2743200"/>
          </a:xfrm>
          <a:prstGeom prst="rect">
            <a:avLst/>
          </a:prstGeom>
          <a:blipFill dpi="0" rotWithShape="1">
            <a:blip r:embed="rId2"/>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Rectangle 8"/>
          <p:cNvSpPr/>
          <p:nvPr/>
        </p:nvSpPr>
        <p:spPr bwMode="auto">
          <a:xfrm>
            <a:off x="15149090" y="5950655"/>
            <a:ext cx="2971800" cy="2743200"/>
          </a:xfrm>
          <a:prstGeom prst="rect">
            <a:avLst/>
          </a:prstGeom>
          <a:blipFill dpi="0" rotWithShape="1">
            <a:blip r:embed="rId3"/>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Rectangle 9"/>
          <p:cNvSpPr/>
          <p:nvPr/>
        </p:nvSpPr>
        <p:spPr bwMode="auto">
          <a:xfrm>
            <a:off x="18240672" y="5950655"/>
            <a:ext cx="5956184" cy="2743200"/>
          </a:xfrm>
          <a:prstGeom prst="rect">
            <a:avLst/>
          </a:prstGeom>
          <a:blipFill dpi="0" rotWithShape="1">
            <a:blip r:embed="rId4"/>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TextBox 17"/>
          <p:cNvSpPr txBox="1"/>
          <p:nvPr/>
        </p:nvSpPr>
        <p:spPr>
          <a:xfrm>
            <a:off x="15149090" y="5955803"/>
            <a:ext cx="2971800" cy="2743200"/>
          </a:xfrm>
          <a:prstGeom prst="rect">
            <a:avLst/>
          </a:prstGeom>
          <a:noFill/>
        </p:spPr>
        <p:txBody>
          <a:bodyPr wrap="square" rtlCol="0" anchor="ctr" anchorCtr="0">
            <a:noAutofit/>
          </a:bodyPr>
          <a:lstStyle/>
          <a:p>
            <a:r>
              <a:rPr lang="en-US" sz="3600" dirty="0" smtClean="0">
                <a:solidFill>
                  <a:srgbClr val="FFFFFF"/>
                </a:solidFill>
                <a:latin typeface="nevis Bold" panose="02000800000000000000" pitchFamily="2" charset="0"/>
              </a:rPr>
              <a:t>Response</a:t>
            </a:r>
            <a:endParaRPr lang="en-US" sz="3600" dirty="0">
              <a:solidFill>
                <a:srgbClr val="FFFFFF"/>
              </a:solidFill>
              <a:latin typeface="nevis Bold" panose="02000800000000000000" pitchFamily="2" charset="0"/>
            </a:endParaRPr>
          </a:p>
        </p:txBody>
      </p:sp>
      <p:sp>
        <p:nvSpPr>
          <p:cNvPr id="20" name="TextBox 19"/>
          <p:cNvSpPr txBox="1"/>
          <p:nvPr/>
        </p:nvSpPr>
        <p:spPr>
          <a:xfrm>
            <a:off x="21222676" y="5947207"/>
            <a:ext cx="2971800" cy="2743200"/>
          </a:xfrm>
          <a:prstGeom prst="rect">
            <a:avLst/>
          </a:prstGeom>
          <a:noFill/>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load</a:t>
            </a:r>
            <a:endParaRPr lang="en-US" sz="3600" b="1" dirty="0">
              <a:solidFill>
                <a:srgbClr val="FFFFFF"/>
              </a:solidFill>
              <a:latin typeface="Consolas" panose="020B0609020204030204" pitchFamily="49" charset="0"/>
              <a:cs typeface="Consolas" panose="020B0609020204030204" pitchFamily="49" charset="0"/>
            </a:endParaRPr>
          </a:p>
        </p:txBody>
      </p:sp>
      <p:sp>
        <p:nvSpPr>
          <p:cNvPr id="21" name="TextBox 20"/>
          <p:cNvSpPr txBox="1"/>
          <p:nvPr/>
        </p:nvSpPr>
        <p:spPr>
          <a:xfrm>
            <a:off x="18240672"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Processing</a:t>
            </a:r>
            <a:endParaRPr lang="en-US" sz="3600" dirty="0">
              <a:solidFill>
                <a:srgbClr val="FFFFFF"/>
              </a:solidFill>
              <a:latin typeface="nevis Bold" panose="02000800000000000000" pitchFamily="2" charset="0"/>
            </a:endParaRPr>
          </a:p>
        </p:txBody>
      </p:sp>
      <p:sp>
        <p:nvSpPr>
          <p:cNvPr id="22" name="Rectangle 21"/>
          <p:cNvSpPr/>
          <p:nvPr/>
        </p:nvSpPr>
        <p:spPr bwMode="auto">
          <a:xfrm>
            <a:off x="18709600" y="8109147"/>
            <a:ext cx="2057400" cy="1735088"/>
          </a:xfrm>
          <a:prstGeom prst="rect">
            <a:avLst/>
          </a:prstGeom>
          <a:blipFill dpi="0" rotWithShape="1">
            <a:blip r:embed="rId5"/>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3" name="TextBox 22"/>
          <p:cNvSpPr txBox="1"/>
          <p:nvPr/>
        </p:nvSpPr>
        <p:spPr>
          <a:xfrm>
            <a:off x="18709902" y="8109147"/>
            <a:ext cx="2057400" cy="1735088"/>
          </a:xfrm>
          <a:prstGeom prst="rect">
            <a:avLst/>
          </a:prstGeom>
          <a:noFill/>
        </p:spPr>
        <p:txBody>
          <a:bodyPr wrap="square" rtlCol="0" anchor="ctr" anchorCtr="0">
            <a:noAutofit/>
          </a:bodyPr>
          <a:lstStyle/>
          <a:p>
            <a:r>
              <a:rPr lang="en-US" sz="3600" b="1" dirty="0" smtClean="0">
                <a:solidFill>
                  <a:srgbClr val="525656"/>
                </a:solidFill>
                <a:latin typeface="Consolas" panose="020B0609020204030204" pitchFamily="49" charset="0"/>
                <a:cs typeface="Consolas" panose="020B0609020204030204" pitchFamily="49" charset="0"/>
              </a:rPr>
              <a:t>DOM</a:t>
            </a:r>
            <a:br>
              <a:rPr lang="en-US" sz="3600" b="1" dirty="0" smtClean="0">
                <a:solidFill>
                  <a:srgbClr val="525656"/>
                </a:solidFill>
                <a:latin typeface="Consolas" panose="020B0609020204030204" pitchFamily="49" charset="0"/>
                <a:cs typeface="Consolas" panose="020B0609020204030204" pitchFamily="49" charset="0"/>
              </a:rPr>
            </a:br>
            <a:r>
              <a:rPr lang="en-US" sz="3600" b="1" dirty="0" smtClean="0">
                <a:solidFill>
                  <a:srgbClr val="525656"/>
                </a:solidFill>
                <a:latin typeface="Consolas" panose="020B0609020204030204" pitchFamily="49" charset="0"/>
                <a:cs typeface="Consolas" panose="020B0609020204030204" pitchFamily="49" charset="0"/>
              </a:rPr>
              <a:t>Content</a:t>
            </a:r>
            <a:br>
              <a:rPr lang="en-US" sz="3600" b="1" dirty="0" smtClean="0">
                <a:solidFill>
                  <a:srgbClr val="525656"/>
                </a:solidFill>
                <a:latin typeface="Consolas" panose="020B0609020204030204" pitchFamily="49" charset="0"/>
                <a:cs typeface="Consolas" panose="020B0609020204030204" pitchFamily="49" charset="0"/>
              </a:rPr>
            </a:br>
            <a:r>
              <a:rPr lang="en-US" sz="3600" b="1" dirty="0" smtClean="0">
                <a:solidFill>
                  <a:srgbClr val="525656"/>
                </a:solidFill>
                <a:latin typeface="Consolas" panose="020B0609020204030204" pitchFamily="49" charset="0"/>
                <a:cs typeface="Consolas" panose="020B0609020204030204" pitchFamily="49" charset="0"/>
              </a:rPr>
              <a:t>Loaded</a:t>
            </a:r>
            <a:endParaRPr lang="en-US" sz="3600" b="1" dirty="0">
              <a:solidFill>
                <a:srgbClr val="525656"/>
              </a:solidFill>
              <a:latin typeface="Consolas" panose="020B0609020204030204" pitchFamily="49" charset="0"/>
              <a:cs typeface="Consolas" panose="020B0609020204030204" pitchFamily="49" charset="0"/>
            </a:endParaRPr>
          </a:p>
        </p:txBody>
      </p:sp>
      <p:sp>
        <p:nvSpPr>
          <p:cNvPr id="30" name="TextBox 29"/>
          <p:cNvSpPr txBox="1"/>
          <p:nvPr/>
        </p:nvSpPr>
        <p:spPr>
          <a:xfrm>
            <a:off x="169044" y="5950654"/>
            <a:ext cx="2971800" cy="2743200"/>
          </a:xfrm>
          <a:prstGeom prst="rect">
            <a:avLst/>
          </a:prstGeom>
          <a:noFill/>
          <a:ln>
            <a:noFill/>
          </a:ln>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redirect</a:t>
            </a:r>
            <a:endParaRPr lang="en-US" sz="3600" b="1" dirty="0">
              <a:solidFill>
                <a:srgbClr val="FFFFFF"/>
              </a:solidFill>
              <a:latin typeface="Consolas" panose="020B0609020204030204" pitchFamily="49" charset="0"/>
              <a:cs typeface="Consolas" panose="020B0609020204030204" pitchFamily="49" charset="0"/>
            </a:endParaRPr>
          </a:p>
        </p:txBody>
      </p:sp>
      <p:sp>
        <p:nvSpPr>
          <p:cNvPr id="31" name="TextBox 30"/>
          <p:cNvSpPr txBox="1"/>
          <p:nvPr/>
        </p:nvSpPr>
        <p:spPr>
          <a:xfrm>
            <a:off x="3140422"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App</a:t>
            </a:r>
            <a:br>
              <a:rPr lang="en-US" sz="3600" dirty="0" smtClean="0">
                <a:solidFill>
                  <a:srgbClr val="FFFFFF"/>
                </a:solidFill>
                <a:latin typeface="nevis Bold" panose="02000800000000000000" pitchFamily="2" charset="0"/>
              </a:rPr>
            </a:br>
            <a:r>
              <a:rPr lang="en-US" sz="3600" dirty="0" smtClean="0">
                <a:solidFill>
                  <a:srgbClr val="FFFFFF"/>
                </a:solidFill>
                <a:latin typeface="nevis Bold" panose="02000800000000000000" pitchFamily="2" charset="0"/>
              </a:rPr>
              <a:t>cache</a:t>
            </a:r>
            <a:endParaRPr lang="en-US" sz="3600" dirty="0">
              <a:solidFill>
                <a:srgbClr val="FFFFFF"/>
              </a:solidFill>
              <a:latin typeface="nevis Bold" panose="02000800000000000000" pitchFamily="2" charset="0"/>
            </a:endParaRPr>
          </a:p>
        </p:txBody>
      </p:sp>
      <p:sp>
        <p:nvSpPr>
          <p:cNvPr id="32" name="TextBox 31"/>
          <p:cNvSpPr txBox="1"/>
          <p:nvPr/>
        </p:nvSpPr>
        <p:spPr>
          <a:xfrm>
            <a:off x="6111800"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DNS</a:t>
            </a:r>
            <a:endParaRPr lang="en-US" sz="3600" dirty="0">
              <a:solidFill>
                <a:srgbClr val="FFFFFF"/>
              </a:solidFill>
              <a:latin typeface="nevis Bold" panose="02000800000000000000" pitchFamily="2" charset="0"/>
            </a:endParaRPr>
          </a:p>
        </p:txBody>
      </p:sp>
      <p:sp>
        <p:nvSpPr>
          <p:cNvPr id="33" name="TextBox 32"/>
          <p:cNvSpPr txBox="1"/>
          <p:nvPr/>
        </p:nvSpPr>
        <p:spPr>
          <a:xfrm>
            <a:off x="9084914"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TCP</a:t>
            </a:r>
            <a:endParaRPr lang="en-US" sz="3600" dirty="0">
              <a:solidFill>
                <a:srgbClr val="FFFFFF"/>
              </a:solidFill>
              <a:latin typeface="nevis Bold" panose="02000800000000000000" pitchFamily="2" charset="0"/>
            </a:endParaRPr>
          </a:p>
        </p:txBody>
      </p:sp>
      <p:sp>
        <p:nvSpPr>
          <p:cNvPr id="34" name="TextBox 33"/>
          <p:cNvSpPr txBox="1"/>
          <p:nvPr/>
        </p:nvSpPr>
        <p:spPr>
          <a:xfrm>
            <a:off x="12056714"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Request</a:t>
            </a:r>
            <a:endParaRPr lang="en-US" sz="3600" dirty="0">
              <a:solidFill>
                <a:srgbClr val="FFFFFF"/>
              </a:solidFill>
              <a:latin typeface="nevis Bold" panose="02000800000000000000" pitchFamily="2" charset="0"/>
            </a:endParaRPr>
          </a:p>
        </p:txBody>
      </p:sp>
      <p:sp>
        <p:nvSpPr>
          <p:cNvPr id="35" name="Rectangle 34"/>
          <p:cNvSpPr/>
          <p:nvPr/>
        </p:nvSpPr>
        <p:spPr bwMode="auto">
          <a:xfrm>
            <a:off x="15151471" y="8109147"/>
            <a:ext cx="2057400" cy="1735088"/>
          </a:xfrm>
          <a:prstGeom prst="rect">
            <a:avLst/>
          </a:prstGeom>
          <a:blipFill dpi="0" rotWithShape="1">
            <a:blip r:embed="rId5"/>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6" name="TextBox 35"/>
          <p:cNvSpPr txBox="1"/>
          <p:nvPr/>
        </p:nvSpPr>
        <p:spPr>
          <a:xfrm>
            <a:off x="15149089" y="8109147"/>
            <a:ext cx="2057400" cy="1735088"/>
          </a:xfrm>
          <a:prstGeom prst="rect">
            <a:avLst/>
          </a:prstGeom>
          <a:noFill/>
        </p:spPr>
        <p:txBody>
          <a:bodyPr wrap="square" rtlCol="0" anchor="ctr" anchorCtr="0">
            <a:noAutofit/>
          </a:bodyPr>
          <a:lstStyle/>
          <a:p>
            <a:r>
              <a:rPr lang="en-US" sz="3600" b="1" dirty="0" smtClean="0">
                <a:solidFill>
                  <a:srgbClr val="525656"/>
                </a:solidFill>
                <a:latin typeface="Consolas" panose="020B0609020204030204" pitchFamily="49" charset="0"/>
                <a:cs typeface="Consolas" panose="020B0609020204030204" pitchFamily="49" charset="0"/>
              </a:rPr>
              <a:t>unload</a:t>
            </a:r>
            <a:endParaRPr lang="en-US" sz="3600" b="1" dirty="0">
              <a:solidFill>
                <a:srgbClr val="525656"/>
              </a:solidFill>
              <a:latin typeface="Consolas" panose="020B0609020204030204" pitchFamily="49" charset="0"/>
              <a:cs typeface="Consolas" panose="020B0609020204030204" pitchFamily="49" charset="0"/>
            </a:endParaRPr>
          </a:p>
        </p:txBody>
      </p:sp>
      <p:cxnSp>
        <p:nvCxnSpPr>
          <p:cNvPr id="15" name="Straight Connector 14"/>
          <p:cNvCxnSpPr/>
          <p:nvPr/>
        </p:nvCxnSpPr>
        <p:spPr bwMode="auto">
          <a:xfrm>
            <a:off x="21219288"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4" name="Straight Connector 23"/>
          <p:cNvCxnSpPr/>
          <p:nvPr/>
        </p:nvCxnSpPr>
        <p:spPr bwMode="auto">
          <a:xfrm>
            <a:off x="6113958"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 name="Straight Connector 24"/>
          <p:cNvCxnSpPr/>
          <p:nvPr/>
        </p:nvCxnSpPr>
        <p:spPr bwMode="auto">
          <a:xfrm>
            <a:off x="3138140"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a:off x="9085336"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8" name="Straight Connector 27"/>
          <p:cNvCxnSpPr/>
          <p:nvPr/>
        </p:nvCxnSpPr>
        <p:spPr bwMode="auto">
          <a:xfrm>
            <a:off x="12056714"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 name="TextBox 3"/>
          <p:cNvSpPr txBox="1"/>
          <p:nvPr/>
        </p:nvSpPr>
        <p:spPr>
          <a:xfrm>
            <a:off x="14550" y="4278412"/>
            <a:ext cx="2067743" cy="359684"/>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navigationStart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37" name="TextBox 36"/>
          <p:cNvSpPr txBox="1"/>
          <p:nvPr/>
        </p:nvSpPr>
        <p:spPr>
          <a:xfrm>
            <a:off x="169839" y="5161746"/>
            <a:ext cx="1722485" cy="400110"/>
          </a:xfrm>
          <a:prstGeom prst="rect">
            <a:avLst/>
          </a:prstGeom>
          <a:noFill/>
        </p:spPr>
        <p:txBody>
          <a:bodyPr wrap="square" rtlCol="0" anchor="t" anchorCtr="0">
            <a:spAutoFit/>
          </a:bodyPr>
          <a:lstStyle/>
          <a:p>
            <a:pPr algn="l"/>
            <a:r>
              <a:rPr lang="en-US" sz="2000" dirty="0" smtClean="0">
                <a:solidFill>
                  <a:schemeClr val="accent5"/>
                </a:solidFill>
                <a:latin typeface="Roboto" panose="02000000000000000000" pitchFamily="2" charset="0"/>
                <a:ea typeface="Roboto" panose="02000000000000000000" pitchFamily="2" charset="0"/>
              </a:rPr>
              <a:t>redirectStart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39" name="TextBox 38"/>
          <p:cNvSpPr txBox="1"/>
          <p:nvPr/>
        </p:nvSpPr>
        <p:spPr>
          <a:xfrm>
            <a:off x="3131197" y="5185644"/>
            <a:ext cx="1355947" cy="448220"/>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fetchStart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43" name="TextBox 42"/>
          <p:cNvSpPr txBox="1"/>
          <p:nvPr/>
        </p:nvSpPr>
        <p:spPr>
          <a:xfrm>
            <a:off x="1405314" y="9037290"/>
            <a:ext cx="1717902" cy="499340"/>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redirectEnd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56" name="TextBox 55"/>
          <p:cNvSpPr txBox="1"/>
          <p:nvPr/>
        </p:nvSpPr>
        <p:spPr>
          <a:xfrm>
            <a:off x="9088036" y="3689648"/>
            <a:ext cx="1972962" cy="485911"/>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connectStart</a:t>
            </a:r>
            <a:endParaRPr lang="en-US" sz="2400" dirty="0" smtClean="0">
              <a:solidFill>
                <a:schemeClr val="accent5"/>
              </a:solidFill>
              <a:latin typeface="Roboto" panose="02000000000000000000" pitchFamily="2" charset="0"/>
              <a:ea typeface="Roboto" panose="02000000000000000000" pitchFamily="2" charset="0"/>
            </a:endParaRPr>
          </a:p>
        </p:txBody>
      </p:sp>
      <p:sp>
        <p:nvSpPr>
          <p:cNvPr id="58" name="TextBox 57"/>
          <p:cNvSpPr txBox="1"/>
          <p:nvPr/>
        </p:nvSpPr>
        <p:spPr>
          <a:xfrm>
            <a:off x="6124278" y="5199951"/>
            <a:ext cx="2521050" cy="433913"/>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domainLookupStart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0" name="TextBox 59"/>
          <p:cNvSpPr txBox="1"/>
          <p:nvPr/>
        </p:nvSpPr>
        <p:spPr>
          <a:xfrm>
            <a:off x="6776886" y="9037808"/>
            <a:ext cx="2287646" cy="484488"/>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domainLooupEnd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2" name="TextBox 61"/>
          <p:cNvSpPr txBox="1"/>
          <p:nvPr/>
        </p:nvSpPr>
        <p:spPr>
          <a:xfrm>
            <a:off x="10453150" y="9041100"/>
            <a:ext cx="1580320" cy="360433"/>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connectEnd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5" name="TextBox 64"/>
          <p:cNvSpPr txBox="1"/>
          <p:nvPr/>
        </p:nvSpPr>
        <p:spPr>
          <a:xfrm>
            <a:off x="10142376" y="4295917"/>
            <a:ext cx="3057736" cy="401843"/>
          </a:xfrm>
          <a:prstGeom prst="rect">
            <a:avLst/>
          </a:prstGeom>
          <a:noFill/>
        </p:spPr>
        <p:txBody>
          <a:bodyPr wrap="square" rtlCol="0" anchor="t" anchorCtr="0">
            <a:noAutofit/>
          </a:bodyPr>
          <a:lstStyle/>
          <a:p>
            <a:pPr algn="l"/>
            <a:r>
              <a:rPr lang="en-US" sz="2000" i="1" dirty="0" smtClean="0">
                <a:solidFill>
                  <a:schemeClr val="accent5"/>
                </a:solidFill>
                <a:latin typeface="Roboto" panose="02000000000000000000" pitchFamily="2" charset="0"/>
                <a:ea typeface="Roboto" panose="02000000000000000000" pitchFamily="2" charset="0"/>
              </a:rPr>
              <a:t>secureConnectionStart</a:t>
            </a:r>
          </a:p>
        </p:txBody>
      </p:sp>
      <p:sp>
        <p:nvSpPr>
          <p:cNvPr id="45" name="TextBox 44"/>
          <p:cNvSpPr txBox="1"/>
          <p:nvPr/>
        </p:nvSpPr>
        <p:spPr>
          <a:xfrm>
            <a:off x="12060606" y="5129808"/>
            <a:ext cx="1638800" cy="455067"/>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requestStart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48" name="TextBox 47"/>
          <p:cNvSpPr txBox="1"/>
          <p:nvPr/>
        </p:nvSpPr>
        <p:spPr>
          <a:xfrm>
            <a:off x="15146829" y="5159767"/>
            <a:ext cx="1821003" cy="460078"/>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responseStart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50" name="TextBox 49"/>
          <p:cNvSpPr txBox="1"/>
          <p:nvPr/>
        </p:nvSpPr>
        <p:spPr>
          <a:xfrm>
            <a:off x="15109734" y="10736426"/>
            <a:ext cx="2093798" cy="426179"/>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unloadEventEnd</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51" name="Straight Connector 50"/>
          <p:cNvCxnSpPr/>
          <p:nvPr/>
        </p:nvCxnSpPr>
        <p:spPr bwMode="auto">
          <a:xfrm>
            <a:off x="21218401" y="530296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2" name="TextBox 51"/>
          <p:cNvSpPr txBox="1"/>
          <p:nvPr/>
        </p:nvSpPr>
        <p:spPr>
          <a:xfrm>
            <a:off x="21220264" y="5240483"/>
            <a:ext cx="2261389" cy="360040"/>
          </a:xfrm>
          <a:prstGeom prst="rect">
            <a:avLst/>
          </a:prstGeom>
          <a:noFill/>
        </p:spPr>
        <p:txBody>
          <a:bodyPr wrap="square" rtlCol="0" anchor="b"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loadEventStart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6" name="TextBox 65"/>
          <p:cNvSpPr txBox="1"/>
          <p:nvPr/>
        </p:nvSpPr>
        <p:spPr>
          <a:xfrm>
            <a:off x="18312680" y="4360347"/>
            <a:ext cx="1669365" cy="353959"/>
          </a:xfrm>
          <a:prstGeom prst="rect">
            <a:avLst/>
          </a:prstGeom>
          <a:noFill/>
        </p:spPr>
        <p:txBody>
          <a:bodyPr wrap="square" rtlCol="0" anchor="b"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domLoading</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8" name="TextBox 67"/>
          <p:cNvSpPr txBox="1"/>
          <p:nvPr/>
        </p:nvSpPr>
        <p:spPr>
          <a:xfrm>
            <a:off x="18542610" y="5245858"/>
            <a:ext cx="1944216" cy="347087"/>
          </a:xfrm>
          <a:prstGeom prst="rect">
            <a:avLst/>
          </a:prstGeom>
          <a:noFill/>
        </p:spPr>
        <p:txBody>
          <a:bodyPr wrap="square" rtlCol="0" anchor="b"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domInteractive</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70" name="TextBox 69"/>
          <p:cNvSpPr txBox="1"/>
          <p:nvPr/>
        </p:nvSpPr>
        <p:spPr>
          <a:xfrm>
            <a:off x="18711387" y="10746432"/>
            <a:ext cx="4527657" cy="328774"/>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domContentLoadedEventStart</a:t>
            </a:r>
            <a:endParaRPr lang="en-US" sz="2400" dirty="0" smtClean="0">
              <a:solidFill>
                <a:schemeClr val="accent5"/>
              </a:solidFill>
              <a:latin typeface="Roboto" panose="02000000000000000000" pitchFamily="2" charset="0"/>
              <a:ea typeface="Roboto" panose="02000000000000000000" pitchFamily="2" charset="0"/>
            </a:endParaRPr>
          </a:p>
        </p:txBody>
      </p:sp>
      <p:sp>
        <p:nvSpPr>
          <p:cNvPr id="73" name="TextBox 72"/>
          <p:cNvSpPr txBox="1"/>
          <p:nvPr/>
        </p:nvSpPr>
        <p:spPr>
          <a:xfrm>
            <a:off x="21932130" y="9047214"/>
            <a:ext cx="2261389" cy="331066"/>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loadEventEnd</a:t>
            </a:r>
            <a:endParaRPr lang="en-US" sz="2400" dirty="0" smtClean="0">
              <a:solidFill>
                <a:schemeClr val="accent5"/>
              </a:solidFill>
              <a:latin typeface="Roboto" panose="02000000000000000000" pitchFamily="2" charset="0"/>
              <a:ea typeface="Roboto" panose="02000000000000000000" pitchFamily="2" charset="0"/>
            </a:endParaRPr>
          </a:p>
        </p:txBody>
      </p:sp>
      <p:cxnSp>
        <p:nvCxnSpPr>
          <p:cNvPr id="74" name="Straight Connector 73"/>
          <p:cNvCxnSpPr/>
          <p:nvPr/>
        </p:nvCxnSpPr>
        <p:spPr bwMode="auto">
          <a:xfrm>
            <a:off x="24198286" y="8693854"/>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5" name="Straight Connector 74"/>
          <p:cNvCxnSpPr/>
          <p:nvPr/>
        </p:nvCxnSpPr>
        <p:spPr bwMode="auto">
          <a:xfrm>
            <a:off x="20767302" y="9839634"/>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76" name="TextBox 75"/>
          <p:cNvSpPr txBox="1"/>
          <p:nvPr/>
        </p:nvSpPr>
        <p:spPr>
          <a:xfrm>
            <a:off x="20772065" y="10204760"/>
            <a:ext cx="3589287" cy="325648"/>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domContentLoadedEventEnd</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77" name="Straight Connector 76"/>
          <p:cNvCxnSpPr/>
          <p:nvPr/>
        </p:nvCxnSpPr>
        <p:spPr bwMode="auto">
          <a:xfrm>
            <a:off x="18706061" y="9843669"/>
            <a:ext cx="0" cy="1224136"/>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9" name="Straight Connector 78"/>
          <p:cNvCxnSpPr/>
          <p:nvPr/>
        </p:nvCxnSpPr>
        <p:spPr bwMode="auto">
          <a:xfrm>
            <a:off x="18528704" y="5299953"/>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0" name="Straight Connector 79"/>
          <p:cNvCxnSpPr/>
          <p:nvPr/>
        </p:nvCxnSpPr>
        <p:spPr bwMode="auto">
          <a:xfrm>
            <a:off x="18312680" y="4433881"/>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1" name="Straight Connector 80"/>
          <p:cNvCxnSpPr/>
          <p:nvPr/>
        </p:nvCxnSpPr>
        <p:spPr bwMode="auto">
          <a:xfrm>
            <a:off x="21219288" y="8693854"/>
            <a:ext cx="0" cy="1224136"/>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2" name="TextBox 81"/>
          <p:cNvSpPr txBox="1"/>
          <p:nvPr/>
        </p:nvSpPr>
        <p:spPr>
          <a:xfrm>
            <a:off x="21221578" y="9594304"/>
            <a:ext cx="1843630" cy="325648"/>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domComplete</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85" name="TextBox 84"/>
          <p:cNvSpPr txBox="1"/>
          <p:nvPr/>
        </p:nvSpPr>
        <p:spPr>
          <a:xfrm>
            <a:off x="12905224" y="10185608"/>
            <a:ext cx="2239104" cy="426179"/>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unloadEventStart</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86" name="Straight Connector 85"/>
          <p:cNvCxnSpPr/>
          <p:nvPr/>
        </p:nvCxnSpPr>
        <p:spPr bwMode="auto">
          <a:xfrm>
            <a:off x="15151948" y="9845984"/>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7" name="Straight Connector 86"/>
          <p:cNvCxnSpPr/>
          <p:nvPr/>
        </p:nvCxnSpPr>
        <p:spPr bwMode="auto">
          <a:xfrm>
            <a:off x="12047984" y="8693854"/>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8" name="TextBox 87"/>
          <p:cNvSpPr txBox="1"/>
          <p:nvPr/>
        </p:nvSpPr>
        <p:spPr>
          <a:xfrm>
            <a:off x="16429424" y="4337720"/>
            <a:ext cx="1682472" cy="325648"/>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responseEnd</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91" name="Straight Connector 90"/>
          <p:cNvCxnSpPr/>
          <p:nvPr/>
        </p:nvCxnSpPr>
        <p:spPr bwMode="auto">
          <a:xfrm>
            <a:off x="15144328" y="530185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2" name="Straight Connector 91"/>
          <p:cNvCxnSpPr/>
          <p:nvPr/>
        </p:nvCxnSpPr>
        <p:spPr bwMode="auto">
          <a:xfrm>
            <a:off x="18111896" y="4432588"/>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3" name="Straight Connector 92"/>
          <p:cNvCxnSpPr/>
          <p:nvPr/>
        </p:nvCxnSpPr>
        <p:spPr bwMode="auto">
          <a:xfrm>
            <a:off x="12055127" y="5300015"/>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5" name="Straight Connector 94"/>
          <p:cNvCxnSpPr/>
          <p:nvPr/>
        </p:nvCxnSpPr>
        <p:spPr bwMode="auto">
          <a:xfrm>
            <a:off x="10132851" y="4435128"/>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6" name="Straight Connector 95"/>
          <p:cNvCxnSpPr/>
          <p:nvPr/>
        </p:nvCxnSpPr>
        <p:spPr bwMode="auto">
          <a:xfrm>
            <a:off x="9083600" y="3818850"/>
            <a:ext cx="0" cy="2128287"/>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8" name="Straight Connector 97"/>
          <p:cNvCxnSpPr/>
          <p:nvPr/>
        </p:nvCxnSpPr>
        <p:spPr bwMode="auto">
          <a:xfrm>
            <a:off x="9083600" y="8693856"/>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9" name="Straight Connector 98"/>
          <p:cNvCxnSpPr/>
          <p:nvPr/>
        </p:nvCxnSpPr>
        <p:spPr bwMode="auto">
          <a:xfrm>
            <a:off x="6117928" y="530239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0" name="Straight Connector 99"/>
          <p:cNvCxnSpPr/>
          <p:nvPr/>
        </p:nvCxnSpPr>
        <p:spPr bwMode="auto">
          <a:xfrm>
            <a:off x="3138042" y="530239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1" name="Straight Connector 100"/>
          <p:cNvCxnSpPr/>
          <p:nvPr/>
        </p:nvCxnSpPr>
        <p:spPr bwMode="auto">
          <a:xfrm>
            <a:off x="3137025" y="8697031"/>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2" name="Straight Connector 101"/>
          <p:cNvCxnSpPr/>
          <p:nvPr/>
        </p:nvCxnSpPr>
        <p:spPr bwMode="auto">
          <a:xfrm>
            <a:off x="169839" y="5301200"/>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3" name="Straight Connector 102"/>
          <p:cNvCxnSpPr/>
          <p:nvPr/>
        </p:nvCxnSpPr>
        <p:spPr bwMode="auto">
          <a:xfrm>
            <a:off x="13123" y="4435128"/>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4" name="Straight Connector 103"/>
          <p:cNvCxnSpPr/>
          <p:nvPr/>
        </p:nvCxnSpPr>
        <p:spPr bwMode="auto">
          <a:xfrm>
            <a:off x="17207160" y="9844236"/>
            <a:ext cx="0" cy="1224136"/>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109" y="11610528"/>
            <a:ext cx="1742320" cy="1742320"/>
          </a:xfrm>
          <a:prstGeom prst="rect">
            <a:avLst/>
          </a:prstGeom>
        </p:spPr>
      </p:pic>
      <p:pic>
        <p:nvPicPr>
          <p:cNvPr id="69" name="Picture 6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7567" y="11610528"/>
            <a:ext cx="1742320" cy="1742320"/>
          </a:xfrm>
          <a:prstGeom prst="rect">
            <a:avLst/>
          </a:prstGeom>
        </p:spPr>
      </p:pic>
      <p:pic>
        <p:nvPicPr>
          <p:cNvPr id="71" name="Picture 7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98243" y="11610528"/>
            <a:ext cx="1742320" cy="1742320"/>
          </a:xfrm>
          <a:prstGeom prst="rect">
            <a:avLst/>
          </a:prstGeom>
        </p:spPr>
      </p:pic>
      <p:pic>
        <p:nvPicPr>
          <p:cNvPr id="72" name="Picture 7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08920" y="11610528"/>
            <a:ext cx="1742320" cy="1742320"/>
          </a:xfrm>
          <a:prstGeom prst="rect">
            <a:avLst/>
          </a:prstGeom>
        </p:spPr>
      </p:pic>
      <p:sp>
        <p:nvSpPr>
          <p:cNvPr id="2" name="TextBox 1"/>
          <p:cNvSpPr txBox="1"/>
          <p:nvPr/>
        </p:nvSpPr>
        <p:spPr>
          <a:xfrm>
            <a:off x="685234" y="12978680"/>
            <a:ext cx="50233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9</a:t>
            </a:r>
            <a:endParaRPr lang="en-US" sz="4000" dirty="0">
              <a:solidFill>
                <a:schemeClr val="tx1"/>
              </a:solidFill>
              <a:latin typeface="Heavyweight" panose="00000400000000000000" pitchFamily="2" charset="0"/>
            </a:endParaRPr>
          </a:p>
        </p:txBody>
      </p:sp>
      <p:sp>
        <p:nvSpPr>
          <p:cNvPr id="78" name="TextBox 77"/>
          <p:cNvSpPr txBox="1"/>
          <p:nvPr/>
        </p:nvSpPr>
        <p:spPr>
          <a:xfrm>
            <a:off x="1824572" y="12978680"/>
            <a:ext cx="502332" cy="707886"/>
          </a:xfrm>
          <a:prstGeom prst="rect">
            <a:avLst/>
          </a:prstGeom>
          <a:noFill/>
        </p:spPr>
        <p:txBody>
          <a:bodyPr wrap="square" rtlCol="0">
            <a:spAutoFit/>
          </a:bodyPr>
          <a:lstStyle/>
          <a:p>
            <a:r>
              <a:rPr lang="en-US" sz="4000" dirty="0">
                <a:solidFill>
                  <a:schemeClr val="tx1"/>
                </a:solidFill>
                <a:latin typeface="Heavyweight" panose="00000400000000000000" pitchFamily="2" charset="0"/>
              </a:rPr>
              <a:t>6</a:t>
            </a:r>
          </a:p>
        </p:txBody>
      </p:sp>
      <p:sp>
        <p:nvSpPr>
          <p:cNvPr id="83" name="TextBox 82"/>
          <p:cNvSpPr txBox="1"/>
          <p:nvPr/>
        </p:nvSpPr>
        <p:spPr>
          <a:xfrm>
            <a:off x="3048708" y="12978680"/>
            <a:ext cx="50233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7</a:t>
            </a:r>
            <a:endParaRPr lang="en-US" sz="4000" dirty="0">
              <a:solidFill>
                <a:schemeClr val="tx1"/>
              </a:solidFill>
              <a:latin typeface="Heavyweight" panose="00000400000000000000" pitchFamily="2" charset="0"/>
            </a:endParaRPr>
          </a:p>
        </p:txBody>
      </p:sp>
      <p:sp>
        <p:nvSpPr>
          <p:cNvPr id="84" name="TextBox 83"/>
          <p:cNvSpPr txBox="1"/>
          <p:nvPr/>
        </p:nvSpPr>
        <p:spPr>
          <a:xfrm>
            <a:off x="4272844" y="12978680"/>
            <a:ext cx="502332" cy="707886"/>
          </a:xfrm>
          <a:prstGeom prst="rect">
            <a:avLst/>
          </a:prstGeom>
          <a:noFill/>
        </p:spPr>
        <p:txBody>
          <a:bodyPr wrap="square" rtlCol="0">
            <a:spAutoFit/>
          </a:bodyPr>
          <a:lstStyle/>
          <a:p>
            <a:r>
              <a:rPr lang="en-US" sz="4000" dirty="0">
                <a:solidFill>
                  <a:schemeClr val="tx1"/>
                </a:solidFill>
                <a:latin typeface="Heavyweight" panose="00000400000000000000" pitchFamily="2" charset="0"/>
              </a:rPr>
              <a:t>8</a:t>
            </a:r>
          </a:p>
        </p:txBody>
      </p:sp>
    </p:spTree>
    <p:extLst>
      <p:ext uri="{BB962C8B-B14F-4D97-AF65-F5344CB8AC3E}">
        <p14:creationId xmlns:p14="http://schemas.microsoft.com/office/powerpoint/2010/main" val="3152535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Resource Timing</a:t>
            </a:r>
            <a:endParaRPr lang="en-US" dirty="0"/>
          </a:p>
        </p:txBody>
      </p:sp>
      <p:sp>
        <p:nvSpPr>
          <p:cNvPr id="8" name="Rectangle 7"/>
          <p:cNvSpPr/>
          <p:nvPr/>
        </p:nvSpPr>
        <p:spPr bwMode="auto">
          <a:xfrm>
            <a:off x="3191000" y="5950655"/>
            <a:ext cx="14861850" cy="2743200"/>
          </a:xfrm>
          <a:prstGeom prst="rect">
            <a:avLst/>
          </a:prstGeom>
          <a:blipFill dpi="0" rotWithShape="1">
            <a:blip r:embed="rId2"/>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Rectangle 8"/>
          <p:cNvSpPr/>
          <p:nvPr/>
        </p:nvSpPr>
        <p:spPr bwMode="auto">
          <a:xfrm>
            <a:off x="18173426" y="5950655"/>
            <a:ext cx="2971800" cy="2743200"/>
          </a:xfrm>
          <a:prstGeom prst="rect">
            <a:avLst/>
          </a:prstGeom>
          <a:blipFill dpi="0" rotWithShape="1">
            <a:blip r:embed="rId3"/>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TextBox 17"/>
          <p:cNvSpPr txBox="1"/>
          <p:nvPr/>
        </p:nvSpPr>
        <p:spPr>
          <a:xfrm>
            <a:off x="18173426" y="5955803"/>
            <a:ext cx="2971800" cy="2743200"/>
          </a:xfrm>
          <a:prstGeom prst="rect">
            <a:avLst/>
          </a:prstGeom>
          <a:noFill/>
        </p:spPr>
        <p:txBody>
          <a:bodyPr wrap="square" rtlCol="0" anchor="ctr" anchorCtr="0">
            <a:noAutofit/>
          </a:bodyPr>
          <a:lstStyle/>
          <a:p>
            <a:r>
              <a:rPr lang="en-US" sz="3600" dirty="0" smtClean="0">
                <a:solidFill>
                  <a:srgbClr val="FFFFFF"/>
                </a:solidFill>
                <a:latin typeface="nevis Bold" panose="02000800000000000000" pitchFamily="2" charset="0"/>
              </a:rPr>
              <a:t>Response</a:t>
            </a:r>
            <a:endParaRPr lang="en-US" sz="3600" dirty="0">
              <a:solidFill>
                <a:srgbClr val="FFFFFF"/>
              </a:solidFill>
              <a:latin typeface="nevis Bold" panose="02000800000000000000" pitchFamily="2" charset="0"/>
            </a:endParaRPr>
          </a:p>
        </p:txBody>
      </p:sp>
      <p:sp>
        <p:nvSpPr>
          <p:cNvPr id="30" name="TextBox 29"/>
          <p:cNvSpPr txBox="1"/>
          <p:nvPr/>
        </p:nvSpPr>
        <p:spPr>
          <a:xfrm>
            <a:off x="3193380" y="5950654"/>
            <a:ext cx="2971800" cy="2743200"/>
          </a:xfrm>
          <a:prstGeom prst="rect">
            <a:avLst/>
          </a:prstGeom>
          <a:noFill/>
          <a:ln>
            <a:noFill/>
          </a:ln>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redirect</a:t>
            </a:r>
            <a:endParaRPr lang="en-US" sz="3600" b="1" dirty="0">
              <a:solidFill>
                <a:srgbClr val="FFFFFF"/>
              </a:solidFill>
              <a:latin typeface="Consolas" panose="020B0609020204030204" pitchFamily="49" charset="0"/>
              <a:cs typeface="Consolas" panose="020B0609020204030204" pitchFamily="49" charset="0"/>
            </a:endParaRPr>
          </a:p>
        </p:txBody>
      </p:sp>
      <p:sp>
        <p:nvSpPr>
          <p:cNvPr id="31" name="TextBox 30"/>
          <p:cNvSpPr txBox="1"/>
          <p:nvPr/>
        </p:nvSpPr>
        <p:spPr>
          <a:xfrm>
            <a:off x="6164758"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App</a:t>
            </a:r>
            <a:br>
              <a:rPr lang="en-US" sz="3600" dirty="0" smtClean="0">
                <a:solidFill>
                  <a:srgbClr val="FFFFFF"/>
                </a:solidFill>
                <a:latin typeface="nevis Bold" panose="02000800000000000000" pitchFamily="2" charset="0"/>
              </a:rPr>
            </a:br>
            <a:r>
              <a:rPr lang="en-US" sz="3600" dirty="0" smtClean="0">
                <a:solidFill>
                  <a:srgbClr val="FFFFFF"/>
                </a:solidFill>
                <a:latin typeface="nevis Bold" panose="02000800000000000000" pitchFamily="2" charset="0"/>
              </a:rPr>
              <a:t>cache</a:t>
            </a:r>
            <a:endParaRPr lang="en-US" sz="3600" dirty="0">
              <a:solidFill>
                <a:srgbClr val="FFFFFF"/>
              </a:solidFill>
              <a:latin typeface="nevis Bold" panose="02000800000000000000" pitchFamily="2" charset="0"/>
            </a:endParaRPr>
          </a:p>
        </p:txBody>
      </p:sp>
      <p:sp>
        <p:nvSpPr>
          <p:cNvPr id="32" name="TextBox 31"/>
          <p:cNvSpPr txBox="1"/>
          <p:nvPr/>
        </p:nvSpPr>
        <p:spPr>
          <a:xfrm>
            <a:off x="9136136"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DNS</a:t>
            </a:r>
            <a:endParaRPr lang="en-US" sz="3600" dirty="0">
              <a:solidFill>
                <a:srgbClr val="FFFFFF"/>
              </a:solidFill>
              <a:latin typeface="nevis Bold" panose="02000800000000000000" pitchFamily="2" charset="0"/>
            </a:endParaRPr>
          </a:p>
        </p:txBody>
      </p:sp>
      <p:sp>
        <p:nvSpPr>
          <p:cNvPr id="33" name="TextBox 32"/>
          <p:cNvSpPr txBox="1"/>
          <p:nvPr/>
        </p:nvSpPr>
        <p:spPr>
          <a:xfrm>
            <a:off x="12109250"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TCP</a:t>
            </a:r>
            <a:endParaRPr lang="en-US" sz="3600" dirty="0">
              <a:solidFill>
                <a:srgbClr val="FFFFFF"/>
              </a:solidFill>
              <a:latin typeface="nevis Bold" panose="02000800000000000000" pitchFamily="2" charset="0"/>
            </a:endParaRPr>
          </a:p>
        </p:txBody>
      </p:sp>
      <p:sp>
        <p:nvSpPr>
          <p:cNvPr id="34" name="TextBox 33"/>
          <p:cNvSpPr txBox="1"/>
          <p:nvPr/>
        </p:nvSpPr>
        <p:spPr>
          <a:xfrm>
            <a:off x="15081050"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Request</a:t>
            </a:r>
            <a:endParaRPr lang="en-US" sz="3600" dirty="0">
              <a:solidFill>
                <a:srgbClr val="FFFFFF"/>
              </a:solidFill>
              <a:latin typeface="nevis Bold" panose="02000800000000000000" pitchFamily="2" charset="0"/>
            </a:endParaRPr>
          </a:p>
        </p:txBody>
      </p:sp>
      <p:cxnSp>
        <p:nvCxnSpPr>
          <p:cNvPr id="24" name="Straight Connector 23"/>
          <p:cNvCxnSpPr/>
          <p:nvPr/>
        </p:nvCxnSpPr>
        <p:spPr bwMode="auto">
          <a:xfrm>
            <a:off x="9138294"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 name="Straight Connector 24"/>
          <p:cNvCxnSpPr/>
          <p:nvPr/>
        </p:nvCxnSpPr>
        <p:spPr bwMode="auto">
          <a:xfrm>
            <a:off x="6162476"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a:off x="12109672"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8" name="Straight Connector 27"/>
          <p:cNvCxnSpPr/>
          <p:nvPr/>
        </p:nvCxnSpPr>
        <p:spPr bwMode="auto">
          <a:xfrm>
            <a:off x="15081050"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09" y="11610528"/>
            <a:ext cx="1742320" cy="1742320"/>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7567" y="11610528"/>
            <a:ext cx="1742320" cy="1742320"/>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243" y="11610528"/>
            <a:ext cx="1742320" cy="1742320"/>
          </a:xfrm>
          <a:prstGeom prst="rect">
            <a:avLst/>
          </a:prstGeom>
        </p:spPr>
      </p:pic>
      <p:pic>
        <p:nvPicPr>
          <p:cNvPr id="19" name="Picture 18"/>
          <p:cNvPicPr>
            <a:picLocks noChangeAspect="1"/>
          </p:cNvPicPr>
          <p:nvPr/>
        </p:nvPicPr>
        <p:blipFill>
          <a:blip r:embed="rId7">
            <a:grayscl/>
            <a:extLst>
              <a:ext uri="{28A0092B-C50C-407E-A947-70E740481C1C}">
                <a14:useLocalDpi xmlns:a14="http://schemas.microsoft.com/office/drawing/2010/main" val="0"/>
              </a:ext>
            </a:extLst>
          </a:blip>
          <a:stretch>
            <a:fillRect/>
          </a:stretch>
        </p:blipFill>
        <p:spPr>
          <a:xfrm>
            <a:off x="3608920" y="11610528"/>
            <a:ext cx="1742320" cy="1742320"/>
          </a:xfrm>
          <a:prstGeom prst="rect">
            <a:avLst/>
          </a:prstGeom>
        </p:spPr>
      </p:pic>
      <p:sp>
        <p:nvSpPr>
          <p:cNvPr id="20" name="TextBox 19"/>
          <p:cNvSpPr txBox="1"/>
          <p:nvPr/>
        </p:nvSpPr>
        <p:spPr>
          <a:xfrm>
            <a:off x="598712" y="12978680"/>
            <a:ext cx="563274"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10</a:t>
            </a:r>
            <a:endParaRPr lang="en-US" sz="4000" dirty="0">
              <a:solidFill>
                <a:schemeClr val="tx1"/>
              </a:solidFill>
              <a:latin typeface="Heavyweight" panose="00000400000000000000" pitchFamily="2" charset="0"/>
            </a:endParaRPr>
          </a:p>
        </p:txBody>
      </p:sp>
      <p:sp>
        <p:nvSpPr>
          <p:cNvPr id="21" name="TextBox 20"/>
          <p:cNvSpPr txBox="1"/>
          <p:nvPr/>
        </p:nvSpPr>
        <p:spPr>
          <a:xfrm>
            <a:off x="1750840" y="12978680"/>
            <a:ext cx="64807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25</a:t>
            </a:r>
            <a:endParaRPr lang="en-US" sz="4000" dirty="0">
              <a:solidFill>
                <a:schemeClr val="tx1"/>
              </a:solidFill>
              <a:latin typeface="Heavyweight" panose="00000400000000000000" pitchFamily="2" charset="0"/>
            </a:endParaRPr>
          </a:p>
        </p:txBody>
      </p:sp>
      <p:sp>
        <p:nvSpPr>
          <p:cNvPr id="22" name="TextBox 21"/>
          <p:cNvSpPr txBox="1"/>
          <p:nvPr/>
        </p:nvSpPr>
        <p:spPr>
          <a:xfrm>
            <a:off x="2902968" y="12978680"/>
            <a:ext cx="693161"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34</a:t>
            </a:r>
            <a:endParaRPr lang="en-US" sz="4000" dirty="0">
              <a:solidFill>
                <a:schemeClr val="tx1"/>
              </a:solidFill>
              <a:latin typeface="Heavyweight" panose="00000400000000000000" pitchFamily="2" charset="0"/>
            </a:endParaRPr>
          </a:p>
        </p:txBody>
      </p:sp>
    </p:spTree>
    <p:extLst>
      <p:ext uri="{BB962C8B-B14F-4D97-AF65-F5344CB8AC3E}">
        <p14:creationId xmlns:p14="http://schemas.microsoft.com/office/powerpoint/2010/main" val="3371904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Resource Timing</a:t>
            </a:r>
            <a:endParaRPr lang="en-US" dirty="0"/>
          </a:p>
        </p:txBody>
      </p:sp>
      <p:sp>
        <p:nvSpPr>
          <p:cNvPr id="8" name="Rectangle 7"/>
          <p:cNvSpPr/>
          <p:nvPr/>
        </p:nvSpPr>
        <p:spPr bwMode="auto">
          <a:xfrm>
            <a:off x="3191000" y="5950655"/>
            <a:ext cx="14861850" cy="2743200"/>
          </a:xfrm>
          <a:prstGeom prst="rect">
            <a:avLst/>
          </a:prstGeom>
          <a:blipFill dpi="0" rotWithShape="1">
            <a:blip r:embed="rId2"/>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Rectangle 8"/>
          <p:cNvSpPr/>
          <p:nvPr/>
        </p:nvSpPr>
        <p:spPr bwMode="auto">
          <a:xfrm>
            <a:off x="18173426" y="5950655"/>
            <a:ext cx="2971800" cy="2743200"/>
          </a:xfrm>
          <a:prstGeom prst="rect">
            <a:avLst/>
          </a:prstGeom>
          <a:blipFill dpi="0" rotWithShape="1">
            <a:blip r:embed="rId3"/>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TextBox 17"/>
          <p:cNvSpPr txBox="1"/>
          <p:nvPr/>
        </p:nvSpPr>
        <p:spPr>
          <a:xfrm>
            <a:off x="18173426" y="5955803"/>
            <a:ext cx="2971800" cy="2743200"/>
          </a:xfrm>
          <a:prstGeom prst="rect">
            <a:avLst/>
          </a:prstGeom>
          <a:noFill/>
        </p:spPr>
        <p:txBody>
          <a:bodyPr wrap="square" rtlCol="0" anchor="ctr" anchorCtr="0">
            <a:noAutofit/>
          </a:bodyPr>
          <a:lstStyle/>
          <a:p>
            <a:r>
              <a:rPr lang="en-US" sz="3600" dirty="0" smtClean="0">
                <a:solidFill>
                  <a:srgbClr val="FFFFFF"/>
                </a:solidFill>
                <a:latin typeface="nevis Bold" panose="02000800000000000000" pitchFamily="2" charset="0"/>
              </a:rPr>
              <a:t>Response</a:t>
            </a:r>
            <a:endParaRPr lang="en-US" sz="3600" dirty="0">
              <a:solidFill>
                <a:srgbClr val="FFFFFF"/>
              </a:solidFill>
              <a:latin typeface="nevis Bold" panose="02000800000000000000" pitchFamily="2" charset="0"/>
            </a:endParaRPr>
          </a:p>
        </p:txBody>
      </p:sp>
      <p:sp>
        <p:nvSpPr>
          <p:cNvPr id="30" name="TextBox 29"/>
          <p:cNvSpPr txBox="1"/>
          <p:nvPr/>
        </p:nvSpPr>
        <p:spPr>
          <a:xfrm>
            <a:off x="3193380" y="5950654"/>
            <a:ext cx="2971800" cy="2743200"/>
          </a:xfrm>
          <a:prstGeom prst="rect">
            <a:avLst/>
          </a:prstGeom>
          <a:noFill/>
          <a:ln>
            <a:noFill/>
          </a:ln>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redirect</a:t>
            </a:r>
            <a:endParaRPr lang="en-US" sz="3600" b="1" dirty="0">
              <a:solidFill>
                <a:srgbClr val="FFFFFF"/>
              </a:solidFill>
              <a:latin typeface="Consolas" panose="020B0609020204030204" pitchFamily="49" charset="0"/>
              <a:cs typeface="Consolas" panose="020B0609020204030204" pitchFamily="49" charset="0"/>
            </a:endParaRPr>
          </a:p>
        </p:txBody>
      </p:sp>
      <p:sp>
        <p:nvSpPr>
          <p:cNvPr id="31" name="TextBox 30"/>
          <p:cNvSpPr txBox="1"/>
          <p:nvPr/>
        </p:nvSpPr>
        <p:spPr>
          <a:xfrm>
            <a:off x="6164758"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App</a:t>
            </a:r>
            <a:br>
              <a:rPr lang="en-US" sz="3600" dirty="0" smtClean="0">
                <a:solidFill>
                  <a:srgbClr val="FFFFFF"/>
                </a:solidFill>
                <a:latin typeface="nevis Bold" panose="02000800000000000000" pitchFamily="2" charset="0"/>
              </a:rPr>
            </a:br>
            <a:r>
              <a:rPr lang="en-US" sz="3600" dirty="0" smtClean="0">
                <a:solidFill>
                  <a:srgbClr val="FFFFFF"/>
                </a:solidFill>
                <a:latin typeface="nevis Bold" panose="02000800000000000000" pitchFamily="2" charset="0"/>
              </a:rPr>
              <a:t>cache</a:t>
            </a:r>
            <a:endParaRPr lang="en-US" sz="3600" dirty="0">
              <a:solidFill>
                <a:srgbClr val="FFFFFF"/>
              </a:solidFill>
              <a:latin typeface="nevis Bold" panose="02000800000000000000" pitchFamily="2" charset="0"/>
            </a:endParaRPr>
          </a:p>
        </p:txBody>
      </p:sp>
      <p:sp>
        <p:nvSpPr>
          <p:cNvPr id="32" name="TextBox 31"/>
          <p:cNvSpPr txBox="1"/>
          <p:nvPr/>
        </p:nvSpPr>
        <p:spPr>
          <a:xfrm>
            <a:off x="9136136"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DNS</a:t>
            </a:r>
            <a:endParaRPr lang="en-US" sz="3600" dirty="0">
              <a:solidFill>
                <a:srgbClr val="FFFFFF"/>
              </a:solidFill>
              <a:latin typeface="nevis Bold" panose="02000800000000000000" pitchFamily="2" charset="0"/>
            </a:endParaRPr>
          </a:p>
        </p:txBody>
      </p:sp>
      <p:sp>
        <p:nvSpPr>
          <p:cNvPr id="33" name="TextBox 32"/>
          <p:cNvSpPr txBox="1"/>
          <p:nvPr/>
        </p:nvSpPr>
        <p:spPr>
          <a:xfrm>
            <a:off x="12109250"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TCP</a:t>
            </a:r>
            <a:endParaRPr lang="en-US" sz="3600" dirty="0">
              <a:solidFill>
                <a:srgbClr val="FFFFFF"/>
              </a:solidFill>
              <a:latin typeface="nevis Bold" panose="02000800000000000000" pitchFamily="2" charset="0"/>
            </a:endParaRPr>
          </a:p>
        </p:txBody>
      </p:sp>
      <p:sp>
        <p:nvSpPr>
          <p:cNvPr id="34" name="TextBox 33"/>
          <p:cNvSpPr txBox="1"/>
          <p:nvPr/>
        </p:nvSpPr>
        <p:spPr>
          <a:xfrm>
            <a:off x="15081050"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Request</a:t>
            </a:r>
            <a:endParaRPr lang="en-US" sz="3600" dirty="0">
              <a:solidFill>
                <a:srgbClr val="FFFFFF"/>
              </a:solidFill>
              <a:latin typeface="nevis Bold" panose="02000800000000000000" pitchFamily="2" charset="0"/>
            </a:endParaRPr>
          </a:p>
        </p:txBody>
      </p:sp>
      <p:cxnSp>
        <p:nvCxnSpPr>
          <p:cNvPr id="24" name="Straight Connector 23"/>
          <p:cNvCxnSpPr/>
          <p:nvPr/>
        </p:nvCxnSpPr>
        <p:spPr bwMode="auto">
          <a:xfrm>
            <a:off x="9138294"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 name="Straight Connector 24"/>
          <p:cNvCxnSpPr/>
          <p:nvPr/>
        </p:nvCxnSpPr>
        <p:spPr bwMode="auto">
          <a:xfrm>
            <a:off x="6162476"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a:off x="12109672"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8" name="Straight Connector 27"/>
          <p:cNvCxnSpPr/>
          <p:nvPr/>
        </p:nvCxnSpPr>
        <p:spPr bwMode="auto">
          <a:xfrm>
            <a:off x="15081050"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 name="TextBox 3"/>
          <p:cNvSpPr txBox="1"/>
          <p:nvPr/>
        </p:nvSpPr>
        <p:spPr>
          <a:xfrm>
            <a:off x="3191000" y="4278412"/>
            <a:ext cx="2067743" cy="359684"/>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startTime</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37" name="TextBox 36"/>
          <p:cNvSpPr txBox="1"/>
          <p:nvPr/>
        </p:nvSpPr>
        <p:spPr>
          <a:xfrm>
            <a:off x="3194175" y="5161746"/>
            <a:ext cx="1722485" cy="400110"/>
          </a:xfrm>
          <a:prstGeom prst="rect">
            <a:avLst/>
          </a:prstGeom>
          <a:noFill/>
        </p:spPr>
        <p:txBody>
          <a:bodyPr wrap="square" rtlCol="0" anchor="t" anchorCtr="0">
            <a:spAutoFit/>
          </a:bodyPr>
          <a:lstStyle/>
          <a:p>
            <a:pPr algn="l"/>
            <a:r>
              <a:rPr lang="en-US" sz="2000" dirty="0" smtClean="0">
                <a:solidFill>
                  <a:schemeClr val="accent5"/>
                </a:solidFill>
                <a:latin typeface="Roboto" panose="02000000000000000000" pitchFamily="2" charset="0"/>
                <a:ea typeface="Roboto" panose="02000000000000000000" pitchFamily="2" charset="0"/>
              </a:rPr>
              <a:t>redirectStart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39" name="TextBox 38"/>
          <p:cNvSpPr txBox="1"/>
          <p:nvPr/>
        </p:nvSpPr>
        <p:spPr>
          <a:xfrm>
            <a:off x="6155533" y="5185644"/>
            <a:ext cx="1355947" cy="448220"/>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fetchStart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43" name="TextBox 42"/>
          <p:cNvSpPr txBox="1"/>
          <p:nvPr/>
        </p:nvSpPr>
        <p:spPr>
          <a:xfrm>
            <a:off x="4429650" y="9037290"/>
            <a:ext cx="1717902" cy="499340"/>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redirectEnd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56" name="TextBox 55"/>
          <p:cNvSpPr txBox="1"/>
          <p:nvPr/>
        </p:nvSpPr>
        <p:spPr>
          <a:xfrm>
            <a:off x="12112372" y="3689648"/>
            <a:ext cx="1972962" cy="485911"/>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connectStart</a:t>
            </a:r>
            <a:endParaRPr lang="en-US" sz="2400" dirty="0" smtClean="0">
              <a:solidFill>
                <a:schemeClr val="accent5"/>
              </a:solidFill>
              <a:latin typeface="Roboto" panose="02000000000000000000" pitchFamily="2" charset="0"/>
              <a:ea typeface="Roboto" panose="02000000000000000000" pitchFamily="2" charset="0"/>
            </a:endParaRPr>
          </a:p>
        </p:txBody>
      </p:sp>
      <p:sp>
        <p:nvSpPr>
          <p:cNvPr id="58" name="TextBox 57"/>
          <p:cNvSpPr txBox="1"/>
          <p:nvPr/>
        </p:nvSpPr>
        <p:spPr>
          <a:xfrm>
            <a:off x="9148614" y="5199951"/>
            <a:ext cx="2521050" cy="433913"/>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domainLookupStart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0" name="TextBox 59"/>
          <p:cNvSpPr txBox="1"/>
          <p:nvPr/>
        </p:nvSpPr>
        <p:spPr>
          <a:xfrm>
            <a:off x="9801222" y="9037808"/>
            <a:ext cx="2287646" cy="484488"/>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domainLooupEnd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2" name="TextBox 61"/>
          <p:cNvSpPr txBox="1"/>
          <p:nvPr/>
        </p:nvSpPr>
        <p:spPr>
          <a:xfrm>
            <a:off x="13477486" y="9041100"/>
            <a:ext cx="1580320" cy="360433"/>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connectEnd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5" name="TextBox 64"/>
          <p:cNvSpPr txBox="1"/>
          <p:nvPr/>
        </p:nvSpPr>
        <p:spPr>
          <a:xfrm>
            <a:off x="13166712" y="4295917"/>
            <a:ext cx="3057736" cy="401843"/>
          </a:xfrm>
          <a:prstGeom prst="rect">
            <a:avLst/>
          </a:prstGeom>
          <a:noFill/>
        </p:spPr>
        <p:txBody>
          <a:bodyPr wrap="square" rtlCol="0" anchor="t" anchorCtr="0">
            <a:noAutofit/>
          </a:bodyPr>
          <a:lstStyle/>
          <a:p>
            <a:pPr algn="l"/>
            <a:r>
              <a:rPr lang="en-US" sz="2000" i="1" dirty="0" smtClean="0">
                <a:solidFill>
                  <a:schemeClr val="accent5"/>
                </a:solidFill>
                <a:latin typeface="Roboto" panose="02000000000000000000" pitchFamily="2" charset="0"/>
                <a:ea typeface="Roboto" panose="02000000000000000000" pitchFamily="2" charset="0"/>
              </a:rPr>
              <a:t>secureConnectionStart</a:t>
            </a:r>
          </a:p>
        </p:txBody>
      </p:sp>
      <p:sp>
        <p:nvSpPr>
          <p:cNvPr id="45" name="TextBox 44"/>
          <p:cNvSpPr txBox="1"/>
          <p:nvPr/>
        </p:nvSpPr>
        <p:spPr>
          <a:xfrm>
            <a:off x="15084942" y="5129808"/>
            <a:ext cx="1638800" cy="455067"/>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requestStart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48" name="TextBox 47"/>
          <p:cNvSpPr txBox="1"/>
          <p:nvPr/>
        </p:nvSpPr>
        <p:spPr>
          <a:xfrm>
            <a:off x="18171165" y="5159767"/>
            <a:ext cx="1821003" cy="460078"/>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responseStart</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86" name="Straight Connector 85"/>
          <p:cNvCxnSpPr/>
          <p:nvPr/>
        </p:nvCxnSpPr>
        <p:spPr bwMode="auto">
          <a:xfrm>
            <a:off x="21133905" y="8693856"/>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7" name="Straight Connector 86"/>
          <p:cNvCxnSpPr/>
          <p:nvPr/>
        </p:nvCxnSpPr>
        <p:spPr bwMode="auto">
          <a:xfrm>
            <a:off x="15072320" y="8693854"/>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8" name="TextBox 87"/>
          <p:cNvSpPr txBox="1"/>
          <p:nvPr/>
        </p:nvSpPr>
        <p:spPr>
          <a:xfrm>
            <a:off x="19438520" y="9052632"/>
            <a:ext cx="1682472" cy="325648"/>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responseEnd</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91" name="Straight Connector 90"/>
          <p:cNvCxnSpPr/>
          <p:nvPr/>
        </p:nvCxnSpPr>
        <p:spPr bwMode="auto">
          <a:xfrm>
            <a:off x="18168664" y="530185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3" name="Straight Connector 92"/>
          <p:cNvCxnSpPr/>
          <p:nvPr/>
        </p:nvCxnSpPr>
        <p:spPr bwMode="auto">
          <a:xfrm>
            <a:off x="15079463" y="5300015"/>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5" name="Straight Connector 94"/>
          <p:cNvCxnSpPr/>
          <p:nvPr/>
        </p:nvCxnSpPr>
        <p:spPr bwMode="auto">
          <a:xfrm>
            <a:off x="13157187" y="4435128"/>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6" name="Straight Connector 95"/>
          <p:cNvCxnSpPr/>
          <p:nvPr/>
        </p:nvCxnSpPr>
        <p:spPr bwMode="auto">
          <a:xfrm>
            <a:off x="12107936" y="3818850"/>
            <a:ext cx="0" cy="2128287"/>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8" name="Straight Connector 97"/>
          <p:cNvCxnSpPr/>
          <p:nvPr/>
        </p:nvCxnSpPr>
        <p:spPr bwMode="auto">
          <a:xfrm>
            <a:off x="12107936" y="8693856"/>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9" name="Straight Connector 98"/>
          <p:cNvCxnSpPr/>
          <p:nvPr/>
        </p:nvCxnSpPr>
        <p:spPr bwMode="auto">
          <a:xfrm>
            <a:off x="9142264" y="530239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0" name="Straight Connector 99"/>
          <p:cNvCxnSpPr/>
          <p:nvPr/>
        </p:nvCxnSpPr>
        <p:spPr bwMode="auto">
          <a:xfrm>
            <a:off x="6162378" y="530239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1" name="Straight Connector 100"/>
          <p:cNvCxnSpPr/>
          <p:nvPr/>
        </p:nvCxnSpPr>
        <p:spPr bwMode="auto">
          <a:xfrm>
            <a:off x="6161361" y="8697031"/>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3" name="Straight Connector 102"/>
          <p:cNvCxnSpPr/>
          <p:nvPr/>
        </p:nvCxnSpPr>
        <p:spPr bwMode="auto">
          <a:xfrm>
            <a:off x="3191000" y="4435128"/>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38" name="Pictur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09" y="11610528"/>
            <a:ext cx="1742320" cy="1742320"/>
          </a:xfrm>
          <a:prstGeom prst="rect">
            <a:avLst/>
          </a:prstGeom>
        </p:spPr>
      </p:pic>
      <p:pic>
        <p:nvPicPr>
          <p:cNvPr id="40" name="Picture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7567" y="11610528"/>
            <a:ext cx="1742320" cy="1742320"/>
          </a:xfrm>
          <a:prstGeom prst="rect">
            <a:avLst/>
          </a:prstGeom>
        </p:spPr>
      </p:pic>
      <p:pic>
        <p:nvPicPr>
          <p:cNvPr id="41" name="Picture 4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243" y="11610528"/>
            <a:ext cx="1742320" cy="1742320"/>
          </a:xfrm>
          <a:prstGeom prst="rect">
            <a:avLst/>
          </a:prstGeom>
        </p:spPr>
      </p:pic>
      <p:pic>
        <p:nvPicPr>
          <p:cNvPr id="42" name="Picture 41"/>
          <p:cNvPicPr>
            <a:picLocks noChangeAspect="1"/>
          </p:cNvPicPr>
          <p:nvPr/>
        </p:nvPicPr>
        <p:blipFill>
          <a:blip r:embed="rId7">
            <a:grayscl/>
            <a:extLst>
              <a:ext uri="{28A0092B-C50C-407E-A947-70E740481C1C}">
                <a14:useLocalDpi xmlns:a14="http://schemas.microsoft.com/office/drawing/2010/main" val="0"/>
              </a:ext>
            </a:extLst>
          </a:blip>
          <a:stretch>
            <a:fillRect/>
          </a:stretch>
        </p:blipFill>
        <p:spPr>
          <a:xfrm>
            <a:off x="3608920" y="11610528"/>
            <a:ext cx="1742320" cy="1742320"/>
          </a:xfrm>
          <a:prstGeom prst="rect">
            <a:avLst/>
          </a:prstGeom>
        </p:spPr>
      </p:pic>
      <p:sp>
        <p:nvSpPr>
          <p:cNvPr id="44" name="TextBox 43"/>
          <p:cNvSpPr txBox="1"/>
          <p:nvPr/>
        </p:nvSpPr>
        <p:spPr>
          <a:xfrm>
            <a:off x="598712" y="12978680"/>
            <a:ext cx="563274"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10</a:t>
            </a:r>
            <a:endParaRPr lang="en-US" sz="4000" dirty="0">
              <a:solidFill>
                <a:schemeClr val="tx1"/>
              </a:solidFill>
              <a:latin typeface="Heavyweight" panose="00000400000000000000" pitchFamily="2" charset="0"/>
            </a:endParaRPr>
          </a:p>
        </p:txBody>
      </p:sp>
      <p:sp>
        <p:nvSpPr>
          <p:cNvPr id="46" name="TextBox 45"/>
          <p:cNvSpPr txBox="1"/>
          <p:nvPr/>
        </p:nvSpPr>
        <p:spPr>
          <a:xfrm>
            <a:off x="1750840" y="12978680"/>
            <a:ext cx="64807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25</a:t>
            </a:r>
            <a:endParaRPr lang="en-US" sz="4000" dirty="0">
              <a:solidFill>
                <a:schemeClr val="tx1"/>
              </a:solidFill>
              <a:latin typeface="Heavyweight" panose="00000400000000000000" pitchFamily="2" charset="0"/>
            </a:endParaRPr>
          </a:p>
        </p:txBody>
      </p:sp>
      <p:sp>
        <p:nvSpPr>
          <p:cNvPr id="47" name="TextBox 46"/>
          <p:cNvSpPr txBox="1"/>
          <p:nvPr/>
        </p:nvSpPr>
        <p:spPr>
          <a:xfrm>
            <a:off x="2902968" y="12978680"/>
            <a:ext cx="693161"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34</a:t>
            </a:r>
            <a:endParaRPr lang="en-US" sz="4000" dirty="0">
              <a:solidFill>
                <a:schemeClr val="tx1"/>
              </a:solidFill>
              <a:latin typeface="Heavyweight" panose="00000400000000000000" pitchFamily="2" charset="0"/>
            </a:endParaRPr>
          </a:p>
        </p:txBody>
      </p:sp>
    </p:spTree>
    <p:extLst>
      <p:ext uri="{BB962C8B-B14F-4D97-AF65-F5344CB8AC3E}">
        <p14:creationId xmlns:p14="http://schemas.microsoft.com/office/powerpoint/2010/main" val="2281039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idx="1"/>
          </p:nvPr>
        </p:nvSpPr>
        <p:spPr/>
        <p:txBody>
          <a:bodyPr>
            <a:normAutofit fontScale="85000" lnSpcReduction="10000"/>
          </a:bodyPr>
          <a:lstStyle/>
          <a:p>
            <a:r>
              <a:rPr lang="en-US" dirty="0" smtClean="0"/>
              <a:t>Too much data can be a problem</a:t>
            </a:r>
          </a:p>
          <a:p>
            <a:pPr lvl="1"/>
            <a:r>
              <a:rPr lang="en-US" dirty="0" smtClean="0"/>
              <a:t>Re-encode</a:t>
            </a:r>
          </a:p>
          <a:p>
            <a:pPr lvl="1"/>
            <a:r>
              <a:rPr lang="en-US" dirty="0" smtClean="0"/>
              <a:t>Split across beacons to get partial results</a:t>
            </a:r>
          </a:p>
          <a:p>
            <a:pPr lvl="1"/>
            <a:r>
              <a:rPr lang="en-US" dirty="0" smtClean="0"/>
              <a:t>CORS resources w/ </a:t>
            </a:r>
            <a:r>
              <a:rPr lang="en-US" dirty="0" smtClean="0">
                <a:latin typeface="Consolas" panose="020B0609020204030204" pitchFamily="49" charset="0"/>
                <a:cs typeface="Consolas" panose="020B0609020204030204" pitchFamily="49" charset="0"/>
              </a:rPr>
              <a:t>Timing-Allow-Origin : *</a:t>
            </a:r>
          </a:p>
          <a:p>
            <a:pPr lvl="1"/>
            <a:r>
              <a:rPr lang="en-US" dirty="0" smtClean="0">
                <a:cs typeface="Consolas" panose="020B0609020204030204" pitchFamily="49" charset="0"/>
              </a:rPr>
              <a:t>Use DomString instead of FormData</a:t>
            </a:r>
          </a:p>
          <a:p>
            <a:pPr lvl="1"/>
            <a:r>
              <a:rPr lang="en-US" dirty="0" smtClean="0">
                <a:cs typeface="Consolas" panose="020B0609020204030204" pitchFamily="49" charset="0"/>
              </a:rPr>
              <a:t>Turn on Beacon in Chrome: </a:t>
            </a:r>
            <a:r>
              <a:rPr lang="en-US" dirty="0"/>
              <a:t>chrome://flags/#</a:t>
            </a:r>
            <a:r>
              <a:rPr lang="en-US" dirty="0" smtClean="0"/>
              <a:t>enable-experimental-web-platform-features (full in 39)</a:t>
            </a:r>
          </a:p>
          <a:p>
            <a:r>
              <a:rPr lang="en-US" dirty="0" smtClean="0"/>
              <a:t>Turn on Resource Timing in FF: about:config</a:t>
            </a:r>
            <a:r>
              <a:rPr lang="en-US" dirty="0"/>
              <a:t> </a:t>
            </a:r>
            <a:r>
              <a:rPr lang="en-US" dirty="0" smtClean="0"/>
              <a:t>dom.enable_resource_timing (full in 34)</a:t>
            </a:r>
          </a:p>
          <a:p>
            <a:r>
              <a:rPr lang="en-US" dirty="0" smtClean="0"/>
              <a:t>Chrome &amp; Opera limit to about 16KB. FF no limit it seems</a:t>
            </a:r>
          </a:p>
          <a:p>
            <a:r>
              <a:rPr lang="en-US" dirty="0" smtClean="0"/>
              <a:t>Helps to preserve log on Console and Network tabs</a:t>
            </a:r>
            <a:endParaRPr lang="en-US" dirty="0"/>
          </a:p>
        </p:txBody>
      </p:sp>
      <p:sp>
        <p:nvSpPr>
          <p:cNvPr id="38913" name="Rectangle 1"/>
          <p:cNvSpPr>
            <a:spLocks noGrp="1" noChangeArrowheads="1"/>
          </p:cNvSpPr>
          <p:nvPr>
            <p:ph type="title"/>
          </p:nvPr>
        </p:nvSpPr>
        <p:spPr/>
        <p:txBody>
          <a:bodyPr>
            <a:noAutofit/>
          </a:bodyPr>
          <a:lstStyle/>
          <a:p>
            <a:r>
              <a:rPr lang="en-US" dirty="0" smtClean="0"/>
              <a:t>YOUR BULLETED LIST</a:t>
            </a:r>
            <a:endParaRPr lang="en-US" dirty="0"/>
          </a:p>
        </p:txBody>
      </p:sp>
    </p:spTree>
    <p:extLst>
      <p:ext uri="{BB962C8B-B14F-4D97-AF65-F5344CB8AC3E}">
        <p14:creationId xmlns:p14="http://schemas.microsoft.com/office/powerpoint/2010/main" val="17368931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User Timing</a:t>
            </a:r>
            <a:endParaRPr lang="en-US" dirty="0"/>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09" y="11610528"/>
            <a:ext cx="1742320" cy="1742320"/>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567" y="11610528"/>
            <a:ext cx="1742320" cy="1742320"/>
          </a:xfrm>
          <a:prstGeom prst="rect">
            <a:avLst/>
          </a:prstGeom>
        </p:spPr>
      </p:pic>
      <p:pic>
        <p:nvPicPr>
          <p:cNvPr id="17" name="Picture 16"/>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2398243" y="11610528"/>
            <a:ext cx="1742320" cy="1742320"/>
          </a:xfrm>
          <a:prstGeom prst="rect">
            <a:avLst/>
          </a:prstGeom>
        </p:spPr>
      </p:pic>
      <p:pic>
        <p:nvPicPr>
          <p:cNvPr id="19" name="Picture 18"/>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3608920" y="11610528"/>
            <a:ext cx="1742320" cy="1742320"/>
          </a:xfrm>
          <a:prstGeom prst="rect">
            <a:avLst/>
          </a:prstGeom>
        </p:spPr>
      </p:pic>
      <p:sp>
        <p:nvSpPr>
          <p:cNvPr id="20" name="TextBox 19"/>
          <p:cNvSpPr txBox="1"/>
          <p:nvPr/>
        </p:nvSpPr>
        <p:spPr>
          <a:xfrm>
            <a:off x="598712" y="12978680"/>
            <a:ext cx="563274"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10</a:t>
            </a:r>
            <a:endParaRPr lang="en-US" sz="4000" dirty="0">
              <a:solidFill>
                <a:schemeClr val="tx1"/>
              </a:solidFill>
              <a:latin typeface="Heavyweight" panose="00000400000000000000" pitchFamily="2" charset="0"/>
            </a:endParaRPr>
          </a:p>
        </p:txBody>
      </p:sp>
      <p:sp>
        <p:nvSpPr>
          <p:cNvPr id="21" name="TextBox 20"/>
          <p:cNvSpPr txBox="1"/>
          <p:nvPr/>
        </p:nvSpPr>
        <p:spPr>
          <a:xfrm>
            <a:off x="1750840" y="12978680"/>
            <a:ext cx="64807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25</a:t>
            </a:r>
            <a:endParaRPr lang="en-US" sz="4000" dirty="0">
              <a:solidFill>
                <a:schemeClr val="tx1"/>
              </a:solidFill>
              <a:latin typeface="Heavyweight" panose="00000400000000000000" pitchFamily="2" charset="0"/>
            </a:endParaRPr>
          </a:p>
        </p:txBody>
      </p:sp>
      <p:sp>
        <p:nvSpPr>
          <p:cNvPr id="2" name="TextBox 1"/>
          <p:cNvSpPr txBox="1"/>
          <p:nvPr/>
        </p:nvSpPr>
        <p:spPr>
          <a:xfrm>
            <a:off x="5639272" y="4121696"/>
            <a:ext cx="15337704" cy="954107"/>
          </a:xfrm>
          <a:prstGeom prst="rect">
            <a:avLst/>
          </a:prstGeom>
          <a:noFill/>
        </p:spPr>
        <p:txBody>
          <a:bodyPr wrap="square" rtlCol="0">
            <a:spAutoFit/>
          </a:bodyPr>
          <a:lstStyle/>
          <a:p>
            <a:r>
              <a:rPr lang="en-US" dirty="0" smtClean="0"/>
              <a:t>Add code demo here</a:t>
            </a:r>
            <a:endParaRPr lang="en-US" dirty="0"/>
          </a:p>
        </p:txBody>
      </p:sp>
    </p:spTree>
    <p:extLst>
      <p:ext uri="{BB962C8B-B14F-4D97-AF65-F5344CB8AC3E}">
        <p14:creationId xmlns:p14="http://schemas.microsoft.com/office/powerpoint/2010/main" val="3604509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Beacon</a:t>
            </a:r>
            <a:endParaRPr lang="en-US" dirty="0"/>
          </a:p>
        </p:txBody>
      </p:sp>
      <p:pic>
        <p:nvPicPr>
          <p:cNvPr id="15" name="Picture 14"/>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23109" y="11610528"/>
            <a:ext cx="1742320" cy="1742320"/>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567" y="11610528"/>
            <a:ext cx="1742320" cy="1742320"/>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8243" y="11610528"/>
            <a:ext cx="1742320" cy="1742320"/>
          </a:xfrm>
          <a:prstGeom prst="rect">
            <a:avLst/>
          </a:prstGeom>
        </p:spPr>
      </p:pic>
      <p:pic>
        <p:nvPicPr>
          <p:cNvPr id="19" name="Picture 18"/>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3608920" y="11610528"/>
            <a:ext cx="1742320" cy="1742320"/>
          </a:xfrm>
          <a:prstGeom prst="rect">
            <a:avLst/>
          </a:prstGeom>
        </p:spPr>
      </p:pic>
      <p:sp>
        <p:nvSpPr>
          <p:cNvPr id="21" name="TextBox 20"/>
          <p:cNvSpPr txBox="1"/>
          <p:nvPr/>
        </p:nvSpPr>
        <p:spPr>
          <a:xfrm>
            <a:off x="1750840" y="12978680"/>
            <a:ext cx="64807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39</a:t>
            </a:r>
            <a:endParaRPr lang="en-US" sz="4000" dirty="0">
              <a:solidFill>
                <a:schemeClr val="tx1"/>
              </a:solidFill>
              <a:latin typeface="Heavyweight" panose="00000400000000000000" pitchFamily="2" charset="0"/>
            </a:endParaRPr>
          </a:p>
        </p:txBody>
      </p:sp>
      <p:sp>
        <p:nvSpPr>
          <p:cNvPr id="9" name="TextBox 8"/>
          <p:cNvSpPr txBox="1"/>
          <p:nvPr/>
        </p:nvSpPr>
        <p:spPr>
          <a:xfrm>
            <a:off x="2902968" y="12978680"/>
            <a:ext cx="64807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31</a:t>
            </a:r>
            <a:endParaRPr lang="en-US" sz="4000" dirty="0">
              <a:solidFill>
                <a:schemeClr val="tx1"/>
              </a:solidFill>
              <a:latin typeface="Heavyweight" panose="00000400000000000000" pitchFamily="2" charset="0"/>
            </a:endParaRPr>
          </a:p>
        </p:txBody>
      </p:sp>
      <p:sp>
        <p:nvSpPr>
          <p:cNvPr id="10" name="TextBox 9"/>
          <p:cNvSpPr txBox="1"/>
          <p:nvPr/>
        </p:nvSpPr>
        <p:spPr>
          <a:xfrm>
            <a:off x="526704" y="12978680"/>
            <a:ext cx="64807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UC</a:t>
            </a:r>
            <a:endParaRPr lang="en-US" sz="4000" dirty="0">
              <a:solidFill>
                <a:schemeClr val="tx1"/>
              </a:solidFill>
              <a:latin typeface="Heavyweight" panose="00000400000000000000" pitchFamily="2" charset="0"/>
            </a:endParaRPr>
          </a:p>
        </p:txBody>
      </p:sp>
      <p:sp>
        <p:nvSpPr>
          <p:cNvPr id="11" name="TextBox 10"/>
          <p:cNvSpPr txBox="1"/>
          <p:nvPr/>
        </p:nvSpPr>
        <p:spPr>
          <a:xfrm>
            <a:off x="5639272" y="4121696"/>
            <a:ext cx="15337704" cy="954107"/>
          </a:xfrm>
          <a:prstGeom prst="rect">
            <a:avLst/>
          </a:prstGeom>
          <a:noFill/>
        </p:spPr>
        <p:txBody>
          <a:bodyPr wrap="square" rtlCol="0">
            <a:spAutoFit/>
          </a:bodyPr>
          <a:lstStyle/>
          <a:p>
            <a:r>
              <a:rPr lang="en-US" dirty="0" smtClean="0"/>
              <a:t>Add code demo here</a:t>
            </a:r>
            <a:endParaRPr lang="en-US" dirty="0"/>
          </a:p>
        </p:txBody>
      </p:sp>
    </p:spTree>
    <p:extLst>
      <p:ext uri="{BB962C8B-B14F-4D97-AF65-F5344CB8AC3E}">
        <p14:creationId xmlns:p14="http://schemas.microsoft.com/office/powerpoint/2010/main" val="581816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Metrics</a:t>
            </a:r>
            <a:endParaRPr lang="en-US" dirty="0"/>
          </a:p>
        </p:txBody>
      </p:sp>
      <p:sp>
        <p:nvSpPr>
          <p:cNvPr id="11" name="Oval 10"/>
          <p:cNvSpPr/>
          <p:nvPr/>
        </p:nvSpPr>
        <p:spPr bwMode="auto">
          <a:xfrm>
            <a:off x="3046984" y="3185592"/>
            <a:ext cx="3672408" cy="3672408"/>
          </a:xfrm>
          <a:prstGeom prst="ellipse">
            <a:avLst/>
          </a:prstGeom>
          <a:blipFill rotWithShape="1">
            <a:blip r:embed="rId2"/>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endParaRPr lang="en-US" dirty="0">
              <a:latin typeface="FontAwesome" pitchFamily="2" charset="0"/>
            </a:endParaRPr>
          </a:p>
        </p:txBody>
      </p:sp>
      <p:sp>
        <p:nvSpPr>
          <p:cNvPr id="12" name="Oval 11"/>
          <p:cNvSpPr/>
          <p:nvPr/>
        </p:nvSpPr>
        <p:spPr bwMode="auto">
          <a:xfrm>
            <a:off x="13272120" y="3185592"/>
            <a:ext cx="3672408" cy="3672408"/>
          </a:xfrm>
          <a:prstGeom prst="ellipse">
            <a:avLst/>
          </a:prstGeom>
          <a:blipFill rotWithShape="1">
            <a:blip r:embed="rId2"/>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Web Symbols" pitchFamily="50" charset="0"/>
              <a:sym typeface="Gill Sans" charset="0"/>
            </a:endParaRPr>
          </a:p>
        </p:txBody>
      </p:sp>
      <p:sp>
        <p:nvSpPr>
          <p:cNvPr id="13" name="Oval 12"/>
          <p:cNvSpPr/>
          <p:nvPr/>
        </p:nvSpPr>
        <p:spPr bwMode="auto">
          <a:xfrm>
            <a:off x="3046984" y="8154144"/>
            <a:ext cx="3672408" cy="3672408"/>
          </a:xfrm>
          <a:prstGeom prst="ellipse">
            <a:avLst/>
          </a:prstGeom>
          <a:blipFill rotWithShape="1">
            <a:blip r:embed="rId2"/>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 name="Oval 13"/>
          <p:cNvSpPr/>
          <p:nvPr/>
        </p:nvSpPr>
        <p:spPr bwMode="auto">
          <a:xfrm>
            <a:off x="13272120" y="8154144"/>
            <a:ext cx="3672408" cy="3672408"/>
          </a:xfrm>
          <a:prstGeom prst="ellipse">
            <a:avLst/>
          </a:prstGeom>
          <a:blipFill rotWithShape="1">
            <a:blip r:embed="rId2"/>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6" name="Subtitle 2"/>
          <p:cNvSpPr txBox="1">
            <a:spLocks/>
          </p:cNvSpPr>
          <p:nvPr/>
        </p:nvSpPr>
        <p:spPr>
          <a:xfrm>
            <a:off x="1524000" y="3602038"/>
            <a:ext cx="9144000" cy="1655762"/>
          </a:xfrm>
          <a:prstGeom prst="rect">
            <a:avLst/>
          </a:prstGeom>
        </p:spPr>
        <p:txBody>
          <a:bodyPr/>
          <a:lstStyle>
            <a:lvl1pPr algn="ctr" rtl="0" fontAlgn="base">
              <a:lnSpc>
                <a:spcPct val="90000"/>
              </a:lnSpc>
              <a:spcBef>
                <a:spcPct val="0"/>
              </a:spcBef>
              <a:spcAft>
                <a:spcPct val="0"/>
              </a:spcAft>
              <a:defRPr sz="9600">
                <a:solidFill>
                  <a:srgbClr val="FFFFFF"/>
                </a:solidFill>
                <a:latin typeface="+mn-lt"/>
                <a:ea typeface="+mn-ea"/>
                <a:cs typeface="+mn-cs"/>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endParaRPr lang="en-US" kern="0" dirty="0" smtClean="0">
              <a:latin typeface="FontAwesome" pitchFamily="2" charset="0"/>
            </a:endParaRPr>
          </a:p>
          <a:p>
            <a:endParaRPr lang="en-US" kern="0" dirty="0">
              <a:latin typeface="FontAwesome" pitchFamily="2" charset="0"/>
            </a:endParaRP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5056" y="3977680"/>
            <a:ext cx="2282412" cy="2282410"/>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67117" y="3880591"/>
            <a:ext cx="2282412" cy="2282410"/>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8952" y="8686113"/>
            <a:ext cx="2608470" cy="2608470"/>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62814" y="8946232"/>
            <a:ext cx="2691020" cy="2088232"/>
          </a:xfrm>
          <a:prstGeom prst="rect">
            <a:avLst/>
          </a:prstGeom>
        </p:spPr>
      </p:pic>
      <p:sp>
        <p:nvSpPr>
          <p:cNvPr id="23" name="Text Placeholder 12"/>
          <p:cNvSpPr txBox="1">
            <a:spLocks/>
          </p:cNvSpPr>
          <p:nvPr/>
        </p:nvSpPr>
        <p:spPr>
          <a:xfrm>
            <a:off x="6719391" y="4654540"/>
            <a:ext cx="4643605" cy="741082"/>
          </a:xfrm>
          <a:prstGeom prst="rect">
            <a:avLst/>
          </a:prstGeom>
        </p:spPr>
        <p:txBody>
          <a:bodyPr vert="horz" anchor="ctr"/>
          <a:lstStyle>
            <a:lvl1pPr marL="0" indent="0" algn="ctr" rtl="0" fontAlgn="base">
              <a:lnSpc>
                <a:spcPct val="90000"/>
              </a:lnSpc>
              <a:spcBef>
                <a:spcPct val="0"/>
              </a:spcBef>
              <a:spcAft>
                <a:spcPct val="0"/>
              </a:spcAft>
              <a:buNone/>
              <a:defRPr sz="320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en-US" sz="4400" dirty="0" smtClean="0"/>
              <a:t>MILESTONE</a:t>
            </a:r>
            <a:br>
              <a:rPr lang="en-US" sz="4400" dirty="0" smtClean="0"/>
            </a:br>
            <a:r>
              <a:rPr lang="en-US" sz="4400" dirty="0" smtClean="0"/>
              <a:t>TIMINGS</a:t>
            </a:r>
            <a:endParaRPr lang="en-US" sz="4400" dirty="0"/>
          </a:p>
        </p:txBody>
      </p:sp>
      <p:sp>
        <p:nvSpPr>
          <p:cNvPr id="24" name="Text Placeholder 12"/>
          <p:cNvSpPr txBox="1">
            <a:spLocks/>
          </p:cNvSpPr>
          <p:nvPr/>
        </p:nvSpPr>
        <p:spPr>
          <a:xfrm>
            <a:off x="6719391" y="9619807"/>
            <a:ext cx="4643605" cy="741082"/>
          </a:xfrm>
          <a:prstGeom prst="rect">
            <a:avLst/>
          </a:prstGeom>
        </p:spPr>
        <p:txBody>
          <a:bodyPr vert="horz" anchor="ctr"/>
          <a:lstStyle>
            <a:lvl1pPr marL="0" indent="0" algn="ctr" rtl="0" fontAlgn="base">
              <a:lnSpc>
                <a:spcPct val="90000"/>
              </a:lnSpc>
              <a:spcBef>
                <a:spcPct val="0"/>
              </a:spcBef>
              <a:spcAft>
                <a:spcPct val="0"/>
              </a:spcAft>
              <a:buNone/>
              <a:defRPr sz="320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en-US" sz="4400" dirty="0" smtClean="0"/>
              <a:t>RULES</a:t>
            </a:r>
            <a:br>
              <a:rPr lang="en-US" sz="4400" dirty="0" smtClean="0"/>
            </a:br>
            <a:r>
              <a:rPr lang="en-US" sz="4400" dirty="0" smtClean="0"/>
              <a:t>BASED</a:t>
            </a:r>
            <a:endParaRPr lang="en-US" sz="4400" dirty="0"/>
          </a:p>
        </p:txBody>
      </p:sp>
      <p:sp>
        <p:nvSpPr>
          <p:cNvPr id="25" name="Text Placeholder 12"/>
          <p:cNvSpPr txBox="1">
            <a:spLocks/>
          </p:cNvSpPr>
          <p:nvPr/>
        </p:nvSpPr>
        <p:spPr>
          <a:xfrm>
            <a:off x="16944528" y="9619807"/>
            <a:ext cx="4968552" cy="741082"/>
          </a:xfrm>
          <a:prstGeom prst="rect">
            <a:avLst/>
          </a:prstGeom>
        </p:spPr>
        <p:txBody>
          <a:bodyPr vert="horz" anchor="ctr"/>
          <a:lstStyle>
            <a:lvl1pPr marL="0" indent="0" algn="ctr" rtl="0" fontAlgn="base">
              <a:lnSpc>
                <a:spcPct val="90000"/>
              </a:lnSpc>
              <a:spcBef>
                <a:spcPct val="0"/>
              </a:spcBef>
              <a:spcAft>
                <a:spcPct val="0"/>
              </a:spcAft>
              <a:buNone/>
              <a:defRPr sz="320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en-US" sz="4400" dirty="0"/>
              <a:t>QUANTITATIVE</a:t>
            </a:r>
            <a:endParaRPr lang="en-US" sz="4400" dirty="0"/>
          </a:p>
        </p:txBody>
      </p:sp>
      <p:sp>
        <p:nvSpPr>
          <p:cNvPr id="26" name="Text Placeholder 12"/>
          <p:cNvSpPr txBox="1">
            <a:spLocks/>
          </p:cNvSpPr>
          <p:nvPr/>
        </p:nvSpPr>
        <p:spPr>
          <a:xfrm>
            <a:off x="16942888" y="4558847"/>
            <a:ext cx="4968552" cy="741082"/>
          </a:xfrm>
          <a:prstGeom prst="rect">
            <a:avLst/>
          </a:prstGeom>
        </p:spPr>
        <p:txBody>
          <a:bodyPr vert="horz" anchor="ctr"/>
          <a:lstStyle>
            <a:lvl1pPr marL="0" indent="0" algn="ctr" rtl="0" fontAlgn="base">
              <a:lnSpc>
                <a:spcPct val="90000"/>
              </a:lnSpc>
              <a:spcBef>
                <a:spcPct val="0"/>
              </a:spcBef>
              <a:spcAft>
                <a:spcPct val="0"/>
              </a:spcAft>
              <a:buNone/>
              <a:defRPr sz="320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en-US" sz="4400" dirty="0"/>
              <a:t>PERCEIVED</a:t>
            </a:r>
            <a:endParaRPr lang="en-US" sz="4400" dirty="0"/>
          </a:p>
        </p:txBody>
      </p:sp>
    </p:spTree>
    <p:extLst>
      <p:ext uri="{BB962C8B-B14F-4D97-AF65-F5344CB8AC3E}">
        <p14:creationId xmlns:p14="http://schemas.microsoft.com/office/powerpoint/2010/main" val="184749058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2</a:t>
            </a:r>
          </a:p>
        </p:txBody>
      </p:sp>
      <p:sp>
        <p:nvSpPr>
          <p:cNvPr id="3" name="Title 2"/>
          <p:cNvSpPr>
            <a:spLocks noGrp="1"/>
          </p:cNvSpPr>
          <p:nvPr>
            <p:ph type="title"/>
          </p:nvPr>
        </p:nvSpPr>
        <p:spPr/>
        <p:txBody>
          <a:bodyPr/>
          <a:lstStyle/>
          <a:p>
            <a:r>
              <a:rPr lang="en-US" dirty="0" smtClean="0">
                <a:effectLst/>
              </a:rPr>
              <a:t>SYNTHETIC</a:t>
            </a:r>
            <a:br>
              <a:rPr lang="en-US" dirty="0" smtClean="0">
                <a:effectLst/>
              </a:rPr>
            </a:br>
            <a:r>
              <a:rPr lang="en-US" dirty="0" smtClean="0">
                <a:effectLst/>
              </a:rPr>
              <a:t>TESTING</a:t>
            </a:r>
            <a:endParaRPr lang="en-US" dirty="0">
              <a:effectLst/>
            </a:endParaRPr>
          </a:p>
        </p:txBody>
      </p:sp>
    </p:spTree>
    <p:extLst>
      <p:ext uri="{BB962C8B-B14F-4D97-AF65-F5344CB8AC3E}">
        <p14:creationId xmlns:p14="http://schemas.microsoft.com/office/powerpoint/2010/main" val="12990148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Synthetic Testing</a:t>
            </a:r>
            <a:endParaRPr lang="en-US" dirty="0"/>
          </a:p>
        </p:txBody>
      </p:sp>
      <p:sp>
        <p:nvSpPr>
          <p:cNvPr id="10" name="Rectangle 2"/>
          <p:cNvSpPr txBox="1">
            <a:spLocks noChangeArrowheads="1"/>
          </p:cNvSpPr>
          <p:nvPr/>
        </p:nvSpPr>
        <p:spPr>
          <a:xfrm>
            <a:off x="2232025" y="3311525"/>
            <a:ext cx="19825071" cy="8067675"/>
          </a:xfrm>
          <a:prstGeom prst="rect">
            <a:avLst/>
          </a:prstGeom>
        </p:spPr>
        <p:txBody>
          <a:bodyPr>
            <a:normAutofit/>
          </a:bodyPr>
          <a:lstStyle>
            <a:lvl1pPr algn="ctr" rtl="0" fontAlgn="base">
              <a:lnSpc>
                <a:spcPct val="90000"/>
              </a:lnSpc>
              <a:spcBef>
                <a:spcPct val="0"/>
              </a:spcBef>
              <a:spcAft>
                <a:spcPct val="0"/>
              </a:spcAft>
              <a:defRPr sz="9600">
                <a:solidFill>
                  <a:srgbClr val="FFFFFF"/>
                </a:solidFill>
                <a:latin typeface="+mn-lt"/>
                <a:ea typeface="+mn-ea"/>
                <a:cs typeface="+mn-cs"/>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marL="857250" indent="-857250" algn="l">
              <a:buClr>
                <a:schemeClr val="accent2"/>
              </a:buClr>
              <a:buFont typeface="Wingdings" panose="05000000000000000000" pitchFamily="2" charset="2"/>
              <a:buChar char=""/>
            </a:pPr>
            <a:r>
              <a:rPr lang="en-US" sz="6000" kern="0" dirty="0" smtClean="0">
                <a:latin typeface="nevis Bold" panose="02000800000000000000" pitchFamily="2" charset="0"/>
              </a:rPr>
              <a:t>Limited in browser &amp; geographical coverage</a:t>
            </a:r>
            <a:br>
              <a:rPr lang="en-US" sz="6000" kern="0" dirty="0" smtClean="0">
                <a:latin typeface="nevis Bold" panose="02000800000000000000" pitchFamily="2" charset="0"/>
              </a:rPr>
            </a:br>
            <a:endParaRPr lang="en-US" sz="6000" kern="0" dirty="0" smtClean="0">
              <a:latin typeface="nevis Bold" panose="02000800000000000000" pitchFamily="2" charset="0"/>
            </a:endParaRPr>
          </a:p>
          <a:p>
            <a:pPr marL="857250" indent="-857250" algn="l">
              <a:buClr>
                <a:schemeClr val="accent2"/>
              </a:buClr>
              <a:buFont typeface="Wingdings" panose="05000000000000000000" pitchFamily="2" charset="2"/>
              <a:buChar char=""/>
            </a:pPr>
            <a:r>
              <a:rPr lang="en-US" sz="6000" kern="0" dirty="0" smtClean="0">
                <a:latin typeface="nevis Bold" panose="02000800000000000000" pitchFamily="2" charset="0"/>
              </a:rPr>
              <a:t>Great for answering “</a:t>
            </a:r>
            <a:r>
              <a:rPr lang="en-US" sz="6000" i="1" kern="0" dirty="0" smtClean="0">
                <a:latin typeface="nevis Bold" panose="02000800000000000000" pitchFamily="2" charset="0"/>
              </a:rPr>
              <a:t>How can I make the page faster</a:t>
            </a:r>
            <a:r>
              <a:rPr lang="en-US" sz="6000" kern="0" dirty="0" smtClean="0">
                <a:latin typeface="nevis Bold" panose="02000800000000000000" pitchFamily="2" charset="0"/>
              </a:rPr>
              <a:t>?”</a:t>
            </a:r>
            <a:endParaRPr lang="en-US" sz="6000" kern="0" dirty="0">
              <a:latin typeface="nevis Bold" panose="02000800000000000000" pitchFamily="2" charset="0"/>
            </a:endParaRPr>
          </a:p>
        </p:txBody>
      </p:sp>
    </p:spTree>
    <p:extLst>
      <p:ext uri="{BB962C8B-B14F-4D97-AF65-F5344CB8AC3E}">
        <p14:creationId xmlns:p14="http://schemas.microsoft.com/office/powerpoint/2010/main" val="22585691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hiteMap_Print.png"/>
          <p:cNvPicPr>
            <a:picLocks noChangeAspect="1"/>
          </p:cNvPicPr>
          <p:nvPr/>
        </p:nvPicPr>
        <p:blipFill>
          <a:blip r:embed="rId2">
            <a:alphaModFix amt="33000"/>
            <a:extLst>
              <a:ext uri="{28A0092B-C50C-407E-A947-70E740481C1C}">
                <a14:useLocalDpi xmlns:a14="http://schemas.microsoft.com/office/drawing/2010/main" val="0"/>
              </a:ext>
            </a:extLst>
          </a:blip>
          <a:stretch>
            <a:fillRect/>
          </a:stretch>
        </p:blipFill>
        <p:spPr>
          <a:xfrm>
            <a:off x="-1007166" y="-2791072"/>
            <a:ext cx="25959030" cy="16273808"/>
          </a:xfrm>
          <a:prstGeom prst="rect">
            <a:avLst/>
          </a:prstGeom>
        </p:spPr>
      </p:pic>
      <p:sp>
        <p:nvSpPr>
          <p:cNvPr id="2" name="Title 1"/>
          <p:cNvSpPr>
            <a:spLocks noGrp="1"/>
          </p:cNvSpPr>
          <p:nvPr>
            <p:ph type="title"/>
          </p:nvPr>
        </p:nvSpPr>
        <p:spPr/>
        <p:txBody>
          <a:bodyPr/>
          <a:lstStyle/>
          <a:p>
            <a:r>
              <a:rPr lang="en-US" dirty="0" err="1" smtClean="0"/>
              <a:t>WebPagetest</a:t>
            </a:r>
            <a:r>
              <a:rPr lang="en-US" dirty="0" smtClean="0"/>
              <a:t> Locations</a:t>
            </a:r>
            <a:endParaRPr lang="en-US" dirty="0"/>
          </a:p>
        </p:txBody>
      </p:sp>
      <p:grpSp>
        <p:nvGrpSpPr>
          <p:cNvPr id="6" name="Group 5"/>
          <p:cNvGrpSpPr/>
          <p:nvPr/>
        </p:nvGrpSpPr>
        <p:grpSpPr>
          <a:xfrm>
            <a:off x="6071320" y="5342215"/>
            <a:ext cx="432048" cy="432536"/>
            <a:chOff x="7522838" y="5619260"/>
            <a:chExt cx="625356" cy="626062"/>
          </a:xfrm>
          <a:solidFill>
            <a:schemeClr val="accent2"/>
          </a:solidFill>
        </p:grpSpPr>
        <p:sp>
          <p:nvSpPr>
            <p:cNvPr id="7" name="Teardrop 6"/>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8" name="Oval 7"/>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32" name="Group 31"/>
          <p:cNvGrpSpPr/>
          <p:nvPr/>
        </p:nvGrpSpPr>
        <p:grpSpPr>
          <a:xfrm>
            <a:off x="5855296" y="6065424"/>
            <a:ext cx="432048" cy="432536"/>
            <a:chOff x="7522838" y="5619260"/>
            <a:chExt cx="625356" cy="626062"/>
          </a:xfrm>
          <a:solidFill>
            <a:schemeClr val="accent2"/>
          </a:solidFill>
        </p:grpSpPr>
        <p:sp>
          <p:nvSpPr>
            <p:cNvPr id="33" name="Teardrop 32"/>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34" name="Oval 33"/>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35" name="Group 34"/>
          <p:cNvGrpSpPr/>
          <p:nvPr/>
        </p:nvGrpSpPr>
        <p:grpSpPr>
          <a:xfrm>
            <a:off x="5423248" y="4841776"/>
            <a:ext cx="432048" cy="432536"/>
            <a:chOff x="7522838" y="5619260"/>
            <a:chExt cx="625356" cy="626062"/>
          </a:xfrm>
          <a:solidFill>
            <a:schemeClr val="accent2"/>
          </a:solidFill>
        </p:grpSpPr>
        <p:sp>
          <p:nvSpPr>
            <p:cNvPr id="36" name="Teardrop 35"/>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37" name="Oval 36"/>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38" name="Group 37"/>
          <p:cNvGrpSpPr/>
          <p:nvPr/>
        </p:nvGrpSpPr>
        <p:grpSpPr>
          <a:xfrm>
            <a:off x="4559152" y="6137432"/>
            <a:ext cx="432048" cy="432536"/>
            <a:chOff x="7522838" y="5619260"/>
            <a:chExt cx="625356" cy="626062"/>
          </a:xfrm>
          <a:solidFill>
            <a:schemeClr val="accent2"/>
          </a:solidFill>
        </p:grpSpPr>
        <p:sp>
          <p:nvSpPr>
            <p:cNvPr id="39" name="Teardrop 38"/>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40" name="Oval 39"/>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41" name="Group 40"/>
          <p:cNvGrpSpPr/>
          <p:nvPr/>
        </p:nvGrpSpPr>
        <p:grpSpPr>
          <a:xfrm>
            <a:off x="2974976" y="4697760"/>
            <a:ext cx="432048" cy="432536"/>
            <a:chOff x="7522838" y="5619260"/>
            <a:chExt cx="625356" cy="626062"/>
          </a:xfrm>
          <a:solidFill>
            <a:schemeClr val="accent2"/>
          </a:solidFill>
        </p:grpSpPr>
        <p:sp>
          <p:nvSpPr>
            <p:cNvPr id="42" name="Teardrop 41"/>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43" name="Oval 42"/>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44" name="Group 43"/>
          <p:cNvGrpSpPr/>
          <p:nvPr/>
        </p:nvGrpSpPr>
        <p:grpSpPr>
          <a:xfrm>
            <a:off x="3191000" y="5345344"/>
            <a:ext cx="432048" cy="432536"/>
            <a:chOff x="7522838" y="5619260"/>
            <a:chExt cx="625356" cy="626062"/>
          </a:xfrm>
          <a:solidFill>
            <a:schemeClr val="accent2"/>
          </a:solidFill>
        </p:grpSpPr>
        <p:sp>
          <p:nvSpPr>
            <p:cNvPr id="45" name="Teardrop 44"/>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46" name="Oval 45"/>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47" name="Group 46"/>
          <p:cNvGrpSpPr/>
          <p:nvPr/>
        </p:nvGrpSpPr>
        <p:grpSpPr>
          <a:xfrm>
            <a:off x="3551040" y="5849400"/>
            <a:ext cx="432048" cy="432536"/>
            <a:chOff x="7522838" y="5619260"/>
            <a:chExt cx="625356" cy="626062"/>
          </a:xfrm>
          <a:solidFill>
            <a:schemeClr val="accent2"/>
          </a:solidFill>
        </p:grpSpPr>
        <p:sp>
          <p:nvSpPr>
            <p:cNvPr id="48" name="Teardrop 47"/>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49" name="Oval 48"/>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50" name="Group 49"/>
          <p:cNvGrpSpPr/>
          <p:nvPr/>
        </p:nvGrpSpPr>
        <p:grpSpPr>
          <a:xfrm>
            <a:off x="6575376" y="4625752"/>
            <a:ext cx="432048" cy="432536"/>
            <a:chOff x="7522838" y="5619260"/>
            <a:chExt cx="625356" cy="626062"/>
          </a:xfrm>
          <a:solidFill>
            <a:schemeClr val="accent2"/>
          </a:solidFill>
        </p:grpSpPr>
        <p:sp>
          <p:nvSpPr>
            <p:cNvPr id="51" name="Teardrop 50"/>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52" name="Oval 51"/>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53" name="Group 52"/>
          <p:cNvGrpSpPr/>
          <p:nvPr/>
        </p:nvGrpSpPr>
        <p:grpSpPr>
          <a:xfrm>
            <a:off x="5855296" y="4265224"/>
            <a:ext cx="432048" cy="432536"/>
            <a:chOff x="7522838" y="5619260"/>
            <a:chExt cx="625356" cy="626062"/>
          </a:xfrm>
          <a:solidFill>
            <a:schemeClr val="accent2"/>
          </a:solidFill>
        </p:grpSpPr>
        <p:sp>
          <p:nvSpPr>
            <p:cNvPr id="54" name="Teardrop 53"/>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55" name="Oval 54"/>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57" name="Group 56"/>
          <p:cNvGrpSpPr/>
          <p:nvPr/>
        </p:nvGrpSpPr>
        <p:grpSpPr>
          <a:xfrm>
            <a:off x="7367464" y="10746432"/>
            <a:ext cx="432048" cy="432536"/>
            <a:chOff x="7522838" y="5619260"/>
            <a:chExt cx="625356" cy="626062"/>
          </a:xfrm>
          <a:solidFill>
            <a:schemeClr val="accent2"/>
          </a:solidFill>
        </p:grpSpPr>
        <p:sp>
          <p:nvSpPr>
            <p:cNvPr id="58" name="Teardrop 57"/>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59" name="Oval 58"/>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0" name="Group 59"/>
          <p:cNvGrpSpPr/>
          <p:nvPr/>
        </p:nvGrpSpPr>
        <p:grpSpPr>
          <a:xfrm>
            <a:off x="8231560" y="9593816"/>
            <a:ext cx="432048" cy="432536"/>
            <a:chOff x="7522838" y="5619260"/>
            <a:chExt cx="625356" cy="626062"/>
          </a:xfrm>
          <a:solidFill>
            <a:schemeClr val="accent2"/>
          </a:solidFill>
        </p:grpSpPr>
        <p:sp>
          <p:nvSpPr>
            <p:cNvPr id="61" name="Teardrop 60"/>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62" name="Oval 61"/>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3" name="Group 62"/>
          <p:cNvGrpSpPr/>
          <p:nvPr/>
        </p:nvGrpSpPr>
        <p:grpSpPr>
          <a:xfrm>
            <a:off x="10895856" y="3617152"/>
            <a:ext cx="432048" cy="432536"/>
            <a:chOff x="7522838" y="5619260"/>
            <a:chExt cx="625356" cy="626062"/>
          </a:xfrm>
          <a:solidFill>
            <a:schemeClr val="accent2"/>
          </a:solidFill>
        </p:grpSpPr>
        <p:sp>
          <p:nvSpPr>
            <p:cNvPr id="64" name="Teardrop 63"/>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65" name="Oval 64"/>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6" name="Group 65"/>
          <p:cNvGrpSpPr/>
          <p:nvPr/>
        </p:nvGrpSpPr>
        <p:grpSpPr>
          <a:xfrm>
            <a:off x="11255896" y="3833664"/>
            <a:ext cx="432048" cy="432536"/>
            <a:chOff x="7522838" y="5619260"/>
            <a:chExt cx="625356" cy="626062"/>
          </a:xfrm>
          <a:solidFill>
            <a:schemeClr val="accent2"/>
          </a:solidFill>
        </p:grpSpPr>
        <p:sp>
          <p:nvSpPr>
            <p:cNvPr id="67" name="Teardrop 66"/>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68" name="Oval 67"/>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9" name="Group 68"/>
          <p:cNvGrpSpPr/>
          <p:nvPr/>
        </p:nvGrpSpPr>
        <p:grpSpPr>
          <a:xfrm>
            <a:off x="11687944" y="4409240"/>
            <a:ext cx="432048" cy="432536"/>
            <a:chOff x="7522838" y="5619260"/>
            <a:chExt cx="625356" cy="626062"/>
          </a:xfrm>
          <a:solidFill>
            <a:schemeClr val="accent2"/>
          </a:solidFill>
        </p:grpSpPr>
        <p:sp>
          <p:nvSpPr>
            <p:cNvPr id="70" name="Teardrop 69"/>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71" name="Oval 70"/>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2" name="Group 71"/>
          <p:cNvGrpSpPr/>
          <p:nvPr/>
        </p:nvGrpSpPr>
        <p:grpSpPr>
          <a:xfrm>
            <a:off x="11903968" y="3689648"/>
            <a:ext cx="432048" cy="432536"/>
            <a:chOff x="7522838" y="5619260"/>
            <a:chExt cx="625356" cy="626062"/>
          </a:xfrm>
          <a:solidFill>
            <a:schemeClr val="accent2"/>
          </a:solidFill>
        </p:grpSpPr>
        <p:sp>
          <p:nvSpPr>
            <p:cNvPr id="73" name="Teardrop 72"/>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74" name="Oval 73"/>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5" name="Group 74"/>
          <p:cNvGrpSpPr/>
          <p:nvPr/>
        </p:nvGrpSpPr>
        <p:grpSpPr>
          <a:xfrm>
            <a:off x="12159145" y="4501556"/>
            <a:ext cx="432048" cy="432536"/>
            <a:chOff x="7522838" y="5619260"/>
            <a:chExt cx="625356" cy="626062"/>
          </a:xfrm>
          <a:solidFill>
            <a:schemeClr val="accent2"/>
          </a:solidFill>
        </p:grpSpPr>
        <p:sp>
          <p:nvSpPr>
            <p:cNvPr id="76" name="Teardrop 75"/>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77" name="Oval 76"/>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8" name="Group 77"/>
          <p:cNvGrpSpPr/>
          <p:nvPr/>
        </p:nvGrpSpPr>
        <p:grpSpPr>
          <a:xfrm>
            <a:off x="12414322" y="3905672"/>
            <a:ext cx="432048" cy="432536"/>
            <a:chOff x="7522838" y="5619260"/>
            <a:chExt cx="625356" cy="626062"/>
          </a:xfrm>
          <a:solidFill>
            <a:schemeClr val="accent2"/>
          </a:solidFill>
        </p:grpSpPr>
        <p:sp>
          <p:nvSpPr>
            <p:cNvPr id="79" name="Teardrop 78"/>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80" name="Oval 79"/>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81" name="Group 80"/>
          <p:cNvGrpSpPr/>
          <p:nvPr/>
        </p:nvGrpSpPr>
        <p:grpSpPr>
          <a:xfrm>
            <a:off x="12669499" y="4481248"/>
            <a:ext cx="432048" cy="432536"/>
            <a:chOff x="7522838" y="5619260"/>
            <a:chExt cx="625356" cy="626062"/>
          </a:xfrm>
          <a:solidFill>
            <a:schemeClr val="accent2"/>
          </a:solidFill>
        </p:grpSpPr>
        <p:sp>
          <p:nvSpPr>
            <p:cNvPr id="82" name="Teardrop 81"/>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83" name="Oval 82"/>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84" name="Group 83"/>
          <p:cNvGrpSpPr/>
          <p:nvPr/>
        </p:nvGrpSpPr>
        <p:grpSpPr>
          <a:xfrm>
            <a:off x="12408024" y="3401128"/>
            <a:ext cx="432048" cy="432536"/>
            <a:chOff x="7522838" y="5619260"/>
            <a:chExt cx="625356" cy="626062"/>
          </a:xfrm>
          <a:solidFill>
            <a:schemeClr val="accent2"/>
          </a:solidFill>
        </p:grpSpPr>
        <p:sp>
          <p:nvSpPr>
            <p:cNvPr id="85" name="Teardrop 84"/>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86" name="Oval 85"/>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87" name="Group 86"/>
          <p:cNvGrpSpPr/>
          <p:nvPr/>
        </p:nvGrpSpPr>
        <p:grpSpPr>
          <a:xfrm>
            <a:off x="12552040" y="2897560"/>
            <a:ext cx="432048" cy="432536"/>
            <a:chOff x="7522838" y="5619260"/>
            <a:chExt cx="625356" cy="626062"/>
          </a:xfrm>
          <a:solidFill>
            <a:schemeClr val="accent2"/>
          </a:solidFill>
        </p:grpSpPr>
        <p:sp>
          <p:nvSpPr>
            <p:cNvPr id="88" name="Teardrop 87"/>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89" name="Oval 88"/>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90" name="Group 89"/>
          <p:cNvGrpSpPr/>
          <p:nvPr/>
        </p:nvGrpSpPr>
        <p:grpSpPr>
          <a:xfrm>
            <a:off x="13920192" y="5705872"/>
            <a:ext cx="432048" cy="432536"/>
            <a:chOff x="7522838" y="5619260"/>
            <a:chExt cx="625356" cy="626062"/>
          </a:xfrm>
          <a:solidFill>
            <a:schemeClr val="accent2"/>
          </a:solidFill>
        </p:grpSpPr>
        <p:sp>
          <p:nvSpPr>
            <p:cNvPr id="91" name="Teardrop 90"/>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92" name="Oval 91"/>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93" name="Group 92"/>
          <p:cNvGrpSpPr/>
          <p:nvPr/>
        </p:nvGrpSpPr>
        <p:grpSpPr>
          <a:xfrm>
            <a:off x="14061592" y="3658171"/>
            <a:ext cx="432048" cy="432536"/>
            <a:chOff x="7522838" y="5619260"/>
            <a:chExt cx="625356" cy="626062"/>
          </a:xfrm>
          <a:solidFill>
            <a:schemeClr val="accent2"/>
          </a:solidFill>
        </p:grpSpPr>
        <p:sp>
          <p:nvSpPr>
            <p:cNvPr id="94" name="Teardrop 93"/>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95" name="Oval 94"/>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96" name="Group 95"/>
          <p:cNvGrpSpPr/>
          <p:nvPr/>
        </p:nvGrpSpPr>
        <p:grpSpPr>
          <a:xfrm>
            <a:off x="13399765" y="2780359"/>
            <a:ext cx="432048" cy="432536"/>
            <a:chOff x="7522838" y="5619260"/>
            <a:chExt cx="625356" cy="626062"/>
          </a:xfrm>
          <a:solidFill>
            <a:schemeClr val="accent2"/>
          </a:solidFill>
        </p:grpSpPr>
        <p:sp>
          <p:nvSpPr>
            <p:cNvPr id="97" name="Teardrop 96"/>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98" name="Oval 97"/>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99" name="Group 98"/>
          <p:cNvGrpSpPr/>
          <p:nvPr/>
        </p:nvGrpSpPr>
        <p:grpSpPr>
          <a:xfrm>
            <a:off x="16584488" y="6443109"/>
            <a:ext cx="432048" cy="432536"/>
            <a:chOff x="7522838" y="5619260"/>
            <a:chExt cx="625356" cy="626062"/>
          </a:xfrm>
          <a:solidFill>
            <a:schemeClr val="accent2"/>
          </a:solidFill>
        </p:grpSpPr>
        <p:sp>
          <p:nvSpPr>
            <p:cNvPr id="100" name="Teardrop 99"/>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01" name="Oval 100"/>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02" name="Group 101"/>
          <p:cNvGrpSpPr/>
          <p:nvPr/>
        </p:nvGrpSpPr>
        <p:grpSpPr>
          <a:xfrm>
            <a:off x="18528704" y="8010128"/>
            <a:ext cx="432048" cy="432536"/>
            <a:chOff x="7522838" y="5619260"/>
            <a:chExt cx="625356" cy="626062"/>
          </a:xfrm>
          <a:solidFill>
            <a:schemeClr val="accent2"/>
          </a:solidFill>
        </p:grpSpPr>
        <p:sp>
          <p:nvSpPr>
            <p:cNvPr id="103" name="Teardrop 102"/>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04" name="Oval 103"/>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05" name="Group 104"/>
          <p:cNvGrpSpPr/>
          <p:nvPr/>
        </p:nvGrpSpPr>
        <p:grpSpPr>
          <a:xfrm>
            <a:off x="18439051" y="6083360"/>
            <a:ext cx="432048" cy="432536"/>
            <a:chOff x="7522838" y="5619260"/>
            <a:chExt cx="625356" cy="626062"/>
          </a:xfrm>
          <a:solidFill>
            <a:schemeClr val="accent2"/>
          </a:solidFill>
        </p:grpSpPr>
        <p:sp>
          <p:nvSpPr>
            <p:cNvPr id="106" name="Teardrop 105"/>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07" name="Oval 106"/>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08" name="Group 107"/>
          <p:cNvGrpSpPr/>
          <p:nvPr/>
        </p:nvGrpSpPr>
        <p:grpSpPr>
          <a:xfrm>
            <a:off x="20184888" y="5345832"/>
            <a:ext cx="432048" cy="432536"/>
            <a:chOff x="7522838" y="5619260"/>
            <a:chExt cx="625356" cy="626062"/>
          </a:xfrm>
          <a:solidFill>
            <a:schemeClr val="accent2"/>
          </a:solidFill>
        </p:grpSpPr>
        <p:sp>
          <p:nvSpPr>
            <p:cNvPr id="109" name="Teardrop 108"/>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10" name="Oval 109"/>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11" name="Group 110"/>
          <p:cNvGrpSpPr/>
          <p:nvPr/>
        </p:nvGrpSpPr>
        <p:grpSpPr>
          <a:xfrm>
            <a:off x="20976976" y="5273336"/>
            <a:ext cx="432048" cy="432536"/>
            <a:chOff x="7522838" y="5619260"/>
            <a:chExt cx="625356" cy="626062"/>
          </a:xfrm>
          <a:solidFill>
            <a:schemeClr val="accent2"/>
          </a:solidFill>
        </p:grpSpPr>
        <p:sp>
          <p:nvSpPr>
            <p:cNvPr id="112" name="Teardrop 111"/>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13" name="Oval 112"/>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14" name="Group 113"/>
          <p:cNvGrpSpPr/>
          <p:nvPr/>
        </p:nvGrpSpPr>
        <p:grpSpPr>
          <a:xfrm>
            <a:off x="21769064" y="10224487"/>
            <a:ext cx="432048" cy="432536"/>
            <a:chOff x="7522838" y="5619260"/>
            <a:chExt cx="625356" cy="626062"/>
          </a:xfrm>
          <a:solidFill>
            <a:schemeClr val="accent2"/>
          </a:solidFill>
        </p:grpSpPr>
        <p:sp>
          <p:nvSpPr>
            <p:cNvPr id="115" name="Teardrop 114"/>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16" name="Oval 115"/>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17" name="Group 116"/>
          <p:cNvGrpSpPr/>
          <p:nvPr/>
        </p:nvGrpSpPr>
        <p:grpSpPr>
          <a:xfrm>
            <a:off x="23425248" y="10962456"/>
            <a:ext cx="432048" cy="432536"/>
            <a:chOff x="7522838" y="5619260"/>
            <a:chExt cx="625356" cy="626062"/>
          </a:xfrm>
          <a:solidFill>
            <a:schemeClr val="accent2"/>
          </a:solidFill>
        </p:grpSpPr>
        <p:sp>
          <p:nvSpPr>
            <p:cNvPr id="118" name="Teardrop 117"/>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19" name="Oval 118"/>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5" name="TextBox 4"/>
          <p:cNvSpPr txBox="1"/>
          <p:nvPr/>
        </p:nvSpPr>
        <p:spPr>
          <a:xfrm rot="10559175">
            <a:off x="2000175" y="4213870"/>
            <a:ext cx="4734884" cy="1446550"/>
          </a:xfrm>
          <a:prstGeom prst="rect">
            <a:avLst/>
          </a:prstGeom>
          <a:noFill/>
        </p:spPr>
        <p:txBody>
          <a:bodyPr wrap="square" rtlCol="0">
            <a:spAutoFit/>
          </a:bodyPr>
          <a:lstStyle/>
          <a:p>
            <a:r>
              <a:rPr lang="en-US" sz="8800" dirty="0">
                <a:solidFill>
                  <a:schemeClr val="tx1"/>
                </a:solidFill>
                <a:latin typeface="Entypo" pitchFamily="50" charset="0"/>
              </a:rPr>
              <a:t>J</a:t>
            </a:r>
          </a:p>
        </p:txBody>
      </p:sp>
    </p:spTree>
    <p:extLst>
      <p:ext uri="{BB962C8B-B14F-4D97-AF65-F5344CB8AC3E}">
        <p14:creationId xmlns:p14="http://schemas.microsoft.com/office/powerpoint/2010/main" val="478567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smtClean="0"/>
              <a:t>Speed 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eform 8"/>
          <p:cNvSpPr/>
          <p:nvPr/>
        </p:nvSpPr>
        <p:spPr bwMode="auto">
          <a:xfrm>
            <a:off x="3187700" y="3314700"/>
            <a:ext cx="18719800" cy="6629400"/>
          </a:xfrm>
          <a:custGeom>
            <a:avLst/>
            <a:gdLst>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19800" h="6629400">
                <a:moveTo>
                  <a:pt x="0" y="6629400"/>
                </a:moveTo>
                <a:lnTo>
                  <a:pt x="635000" y="6629400"/>
                </a:lnTo>
                <a:lnTo>
                  <a:pt x="914400" y="6108700"/>
                </a:lnTo>
                <a:lnTo>
                  <a:pt x="1206500" y="6108700"/>
                </a:lnTo>
                <a:lnTo>
                  <a:pt x="1511300" y="5029200"/>
                </a:lnTo>
                <a:lnTo>
                  <a:pt x="15951200" y="5029200"/>
                </a:lnTo>
                <a:lnTo>
                  <a:pt x="16205200" y="1054100"/>
                </a:lnTo>
                <a:lnTo>
                  <a:pt x="16941800" y="546100"/>
                </a:lnTo>
                <a:lnTo>
                  <a:pt x="17272000" y="546100"/>
                </a:lnTo>
                <a:lnTo>
                  <a:pt x="18719800" y="0"/>
                </a:lnTo>
              </a:path>
            </a:pathLst>
          </a:custGeom>
          <a:noFill/>
          <a:ln w="63500">
            <a:solidFill>
              <a:schemeClr val="accent4"/>
            </a:solid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381998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smtClean="0"/>
              <a:t>Speed 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eform 8"/>
          <p:cNvSpPr/>
          <p:nvPr/>
        </p:nvSpPr>
        <p:spPr bwMode="auto">
          <a:xfrm>
            <a:off x="3187700" y="3314700"/>
            <a:ext cx="18719800" cy="6629400"/>
          </a:xfrm>
          <a:custGeom>
            <a:avLst/>
            <a:gdLst>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19800" h="6629400">
                <a:moveTo>
                  <a:pt x="0" y="6629400"/>
                </a:moveTo>
                <a:lnTo>
                  <a:pt x="635000" y="6629400"/>
                </a:lnTo>
                <a:lnTo>
                  <a:pt x="914400" y="6108700"/>
                </a:lnTo>
                <a:lnTo>
                  <a:pt x="1206500" y="6108700"/>
                </a:lnTo>
                <a:lnTo>
                  <a:pt x="1511300" y="5029200"/>
                </a:lnTo>
                <a:lnTo>
                  <a:pt x="15951200" y="5029200"/>
                </a:lnTo>
                <a:lnTo>
                  <a:pt x="16205200" y="1054100"/>
                </a:lnTo>
                <a:lnTo>
                  <a:pt x="16941800" y="546100"/>
                </a:lnTo>
                <a:lnTo>
                  <a:pt x="17272000" y="546100"/>
                </a:lnTo>
                <a:lnTo>
                  <a:pt x="18719800" y="0"/>
                </a:lnTo>
              </a:path>
            </a:pathLst>
          </a:custGeom>
          <a:noFill/>
          <a:ln w="63500">
            <a:solidFill>
              <a:schemeClr val="accent4"/>
            </a:solid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ular Callout 5"/>
          <p:cNvSpPr/>
          <p:nvPr/>
        </p:nvSpPr>
        <p:spPr bwMode="auto">
          <a:xfrm>
            <a:off x="8400912" y="5593500"/>
            <a:ext cx="5322429" cy="2232248"/>
          </a:xfrm>
          <a:prstGeom prst="wedgeRectCallout">
            <a:avLst>
              <a:gd name="adj1" fmla="val 3697"/>
              <a:gd name="adj2" fmla="val 68601"/>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8" name="Rectangular Callout 7"/>
          <p:cNvSpPr/>
          <p:nvPr/>
        </p:nvSpPr>
        <p:spPr bwMode="auto">
          <a:xfrm>
            <a:off x="8400912" y="4553744"/>
            <a:ext cx="5322429" cy="2232248"/>
          </a:xfrm>
          <a:prstGeom prst="wedgeRectCallout">
            <a:avLst>
              <a:gd name="adj1" fmla="val -3376"/>
              <a:gd name="adj2" fmla="val -73654"/>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mc:AlternateContent xmlns:mc="http://schemas.openxmlformats.org/markup-compatibility/2006" xmlns:a14="http://schemas.microsoft.com/office/drawing/2010/main">
        <mc:Choice Requires="a14">
          <p:sp>
            <p:nvSpPr>
              <p:cNvPr id="7" name="Rectangle 6"/>
              <p:cNvSpPr/>
              <p:nvPr/>
            </p:nvSpPr>
            <p:spPr>
              <a:xfrm>
                <a:off x="8551798" y="5201816"/>
                <a:ext cx="5224378" cy="2187650"/>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nary>
                        <m:naryPr>
                          <m:ctrlPr>
                            <a:rPr lang="en-US" sz="6000" i="1" smtClean="0">
                              <a:solidFill>
                                <a:schemeClr val="bg1"/>
                              </a:solidFill>
                              <a:latin typeface="Cambria Math" panose="02040503050406030204" pitchFamily="18" charset="0"/>
                            </a:rPr>
                          </m:ctrlPr>
                        </m:naryPr>
                        <m:sub>
                          <m:r>
                            <m:rPr>
                              <m:brk m:alnAt="23"/>
                            </m:rPr>
                            <a:rPr lang="en-US" sz="6000" b="0" i="1" smtClean="0">
                              <a:solidFill>
                                <a:schemeClr val="bg1"/>
                              </a:solidFill>
                              <a:latin typeface="Cambria Math" panose="02040503050406030204" pitchFamily="18" charset="0"/>
                            </a:rPr>
                            <m:t>0</m:t>
                          </m:r>
                        </m:sub>
                        <m:sup>
                          <m:r>
                            <a:rPr lang="en-US" sz="6000" b="0" i="1" smtClean="0">
                              <a:solidFill>
                                <a:schemeClr val="bg1"/>
                              </a:solidFill>
                              <a:latin typeface="Cambria Math" panose="02040503050406030204" pitchFamily="18" charset="0"/>
                            </a:rPr>
                            <m:t>𝑒𝑛𝑑</m:t>
                          </m:r>
                        </m:sup>
                        <m:e>
                          <m:r>
                            <a:rPr lang="en-US" sz="6000" b="0" i="1" smtClean="0">
                              <a:solidFill>
                                <a:schemeClr val="bg1"/>
                              </a:solidFill>
                              <a:latin typeface="Cambria Math" panose="02040503050406030204" pitchFamily="18" charset="0"/>
                            </a:rPr>
                            <m:t>1− </m:t>
                          </m:r>
                          <m:f>
                            <m:fPr>
                              <m:ctrlPr>
                                <a:rPr lang="en-US" sz="6000" b="0" i="1" smtClean="0">
                                  <a:solidFill>
                                    <a:schemeClr val="bg1"/>
                                  </a:solidFill>
                                  <a:latin typeface="Cambria Math" panose="02040503050406030204" pitchFamily="18" charset="0"/>
                                </a:rPr>
                              </m:ctrlPr>
                            </m:fPr>
                            <m:num>
                              <m:r>
                                <a:rPr lang="en-US" sz="6000" b="0" i="1" smtClean="0">
                                  <a:solidFill>
                                    <a:schemeClr val="bg1"/>
                                  </a:solidFill>
                                  <a:latin typeface="Cambria Math" panose="02040503050406030204" pitchFamily="18" charset="0"/>
                                </a:rPr>
                                <m:t>𝑉𝐶</m:t>
                              </m:r>
                            </m:num>
                            <m:den>
                              <m:r>
                                <a:rPr lang="en-US" sz="6000" b="0" i="1" smtClean="0">
                                  <a:solidFill>
                                    <a:schemeClr val="bg1"/>
                                  </a:solidFill>
                                  <a:latin typeface="Cambria Math" panose="02040503050406030204" pitchFamily="18" charset="0"/>
                                </a:rPr>
                                <m:t>100</m:t>
                              </m:r>
                            </m:den>
                          </m:f>
                        </m:e>
                      </m:nary>
                    </m:oMath>
                  </m:oMathPara>
                </a14:m>
                <a:endParaRPr lang="en-US" sz="6000" dirty="0">
                  <a:solidFill>
                    <a:schemeClr val="bg1"/>
                  </a:solidFill>
                  <a:latin typeface="Nevis" panose="02000800000000000000" pitchFamily="2"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8551798" y="5201816"/>
                <a:ext cx="5224378" cy="2187650"/>
              </a:xfrm>
              <a:prstGeom prst="rect">
                <a:avLst/>
              </a:prstGeom>
              <a:blipFill rotWithShape="0">
                <a:blip r:embed="rId4"/>
                <a:stretch>
                  <a:fillRect/>
                </a:stretch>
              </a:blipFill>
            </p:spPr>
            <p:txBody>
              <a:bodyPr/>
              <a:lstStyle/>
              <a:p>
                <a:r>
                  <a:rPr lang="en-US">
                    <a:noFill/>
                  </a:rPr>
                  <a:t> </a:t>
                </a:r>
              </a:p>
            </p:txBody>
          </p:sp>
        </mc:Fallback>
      </mc:AlternateContent>
      <p:sp>
        <p:nvSpPr>
          <p:cNvPr id="2" name="TextBox 1"/>
          <p:cNvSpPr txBox="1"/>
          <p:nvPr/>
        </p:nvSpPr>
        <p:spPr>
          <a:xfrm>
            <a:off x="8400912" y="4769768"/>
            <a:ext cx="5322429" cy="523220"/>
          </a:xfrm>
          <a:prstGeom prst="rect">
            <a:avLst/>
          </a:prstGeom>
          <a:noFill/>
        </p:spPr>
        <p:txBody>
          <a:bodyPr wrap="square" rtlCol="0">
            <a:spAutoFit/>
          </a:bodyPr>
          <a:lstStyle/>
          <a:p>
            <a:r>
              <a:rPr lang="en-US" sz="2800" dirty="0" smtClean="0">
                <a:solidFill>
                  <a:schemeClr val="bg1"/>
                </a:solidFill>
                <a:latin typeface="Nevis" panose="02000800000000000000" pitchFamily="2" charset="0"/>
                <a:ea typeface="Cambria Math" panose="02040503050406030204" pitchFamily="18" charset="0"/>
              </a:rPr>
              <a:t>Speed Index:</a:t>
            </a:r>
            <a:endParaRPr lang="en-US" sz="2800" dirty="0"/>
          </a:p>
        </p:txBody>
      </p:sp>
    </p:spTree>
    <p:extLst>
      <p:ext uri="{BB962C8B-B14F-4D97-AF65-F5344CB8AC3E}">
        <p14:creationId xmlns:p14="http://schemas.microsoft.com/office/powerpoint/2010/main" val="3099722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smtClean="0"/>
              <a:t>Speed 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0641632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smtClean="0"/>
              <a:t>Speed 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ular Callout 6"/>
          <p:cNvSpPr/>
          <p:nvPr/>
        </p:nvSpPr>
        <p:spPr bwMode="auto">
          <a:xfrm>
            <a:off x="12264008" y="4553744"/>
            <a:ext cx="3306205" cy="2232248"/>
          </a:xfrm>
          <a:prstGeom prst="wedgeRectCallout">
            <a:avLst>
              <a:gd name="adj1" fmla="val 2871"/>
              <a:gd name="adj2" fmla="val -75144"/>
            </a:avLst>
          </a:prstGeom>
          <a:solidFill>
            <a:schemeClr val="accent3"/>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Nevis" panose="02000800000000000000" pitchFamily="2" charset="0"/>
                <a:ea typeface="Cambria Math" panose="02040503050406030204" pitchFamily="18" charset="0"/>
              </a:rPr>
              <a:t>Speed Index:</a:t>
            </a:r>
            <a:r>
              <a:rPr lang="en-US" sz="6000" dirty="0" smtClean="0">
                <a:solidFill>
                  <a:schemeClr val="bg1"/>
                </a:solidFill>
                <a:latin typeface="Nevis" panose="02000800000000000000" pitchFamily="2" charset="0"/>
                <a:ea typeface="Cambria Math" panose="02040503050406030204" pitchFamily="18" charset="0"/>
              </a:rPr>
              <a:t/>
            </a:r>
            <a:br>
              <a:rPr lang="en-US" sz="6000" dirty="0" smtClean="0">
                <a:solidFill>
                  <a:schemeClr val="bg1"/>
                </a:solidFill>
                <a:latin typeface="Nevis" panose="02000800000000000000" pitchFamily="2" charset="0"/>
                <a:ea typeface="Cambria Math" panose="02040503050406030204" pitchFamily="18" charset="0"/>
              </a:rPr>
            </a:br>
            <a:r>
              <a:rPr lang="en-US" sz="6000" dirty="0" smtClean="0">
                <a:solidFill>
                  <a:schemeClr val="bg1"/>
                </a:solidFill>
                <a:latin typeface="Cambria Math" panose="02040503050406030204" pitchFamily="18" charset="0"/>
                <a:ea typeface="Cambria Math" panose="02040503050406030204" pitchFamily="18" charset="0"/>
              </a:rPr>
              <a:t>1343 </a:t>
            </a:r>
            <a:r>
              <a:rPr lang="en-US" sz="6000" dirty="0" err="1" smtClean="0">
                <a:solidFill>
                  <a:schemeClr val="bg1">
                    <a:lumMod val="60000"/>
                    <a:lumOff val="40000"/>
                  </a:schemeClr>
                </a:solidFill>
                <a:latin typeface="Cambria Math" panose="02040503050406030204" pitchFamily="18" charset="0"/>
                <a:ea typeface="Cambria Math" panose="02040503050406030204" pitchFamily="18" charset="0"/>
              </a:rPr>
              <a:t>ms</a:t>
            </a:r>
            <a:endParaRPr kumimoji="0" lang="en-US" sz="6000" b="0" i="0" u="none" strike="noStrike" cap="none" normalizeH="0" baseline="0" dirty="0">
              <a:ln>
                <a:noFill/>
              </a:ln>
              <a:solidFill>
                <a:schemeClr val="bg1">
                  <a:lumMod val="60000"/>
                  <a:lumOff val="40000"/>
                </a:schemeClr>
              </a:solidFill>
              <a:effectLst/>
              <a:latin typeface="Cambria Math" panose="02040503050406030204" pitchFamily="18" charset="0"/>
              <a:ea typeface="Cambria Math" panose="02040503050406030204" pitchFamily="18" charset="0"/>
              <a:sym typeface="Gill Sans" charset="0"/>
            </a:endParaRPr>
          </a:p>
        </p:txBody>
      </p:sp>
    </p:spTree>
    <p:extLst>
      <p:ext uri="{BB962C8B-B14F-4D97-AF65-F5344CB8AC3E}">
        <p14:creationId xmlns:p14="http://schemas.microsoft.com/office/powerpoint/2010/main" val="4121847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smtClean="0"/>
              <a:t>Speed 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eform 8"/>
          <p:cNvSpPr/>
          <p:nvPr/>
        </p:nvSpPr>
        <p:spPr bwMode="auto">
          <a:xfrm>
            <a:off x="3187700" y="3314700"/>
            <a:ext cx="18719800" cy="6629400"/>
          </a:xfrm>
          <a:custGeom>
            <a:avLst/>
            <a:gdLst>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0" fmla="*/ 0 w 18827044"/>
              <a:gd name="connsiteY0" fmla="*/ 6682774 h 6682774"/>
              <a:gd name="connsiteX1" fmla="*/ 635000 w 18827044"/>
              <a:gd name="connsiteY1" fmla="*/ 6682774 h 6682774"/>
              <a:gd name="connsiteX2" fmla="*/ 914400 w 18827044"/>
              <a:gd name="connsiteY2" fmla="*/ 6162074 h 6682774"/>
              <a:gd name="connsiteX3" fmla="*/ 1206500 w 18827044"/>
              <a:gd name="connsiteY3" fmla="*/ 6162074 h 6682774"/>
              <a:gd name="connsiteX4" fmla="*/ 1511300 w 18827044"/>
              <a:gd name="connsiteY4" fmla="*/ 5082574 h 6682774"/>
              <a:gd name="connsiteX5" fmla="*/ 15951200 w 18827044"/>
              <a:gd name="connsiteY5" fmla="*/ 5082574 h 6682774"/>
              <a:gd name="connsiteX6" fmla="*/ 16205200 w 18827044"/>
              <a:gd name="connsiteY6" fmla="*/ 1107474 h 6682774"/>
              <a:gd name="connsiteX7" fmla="*/ 16941800 w 18827044"/>
              <a:gd name="connsiteY7" fmla="*/ 599474 h 6682774"/>
              <a:gd name="connsiteX8" fmla="*/ 17272000 w 18827044"/>
              <a:gd name="connsiteY8" fmla="*/ 599474 h 6682774"/>
              <a:gd name="connsiteX9" fmla="*/ 18719800 w 18827044"/>
              <a:gd name="connsiteY9" fmla="*/ 53374 h 6682774"/>
              <a:gd name="connsiteX10" fmla="*/ 18719800 w 18827044"/>
              <a:gd name="connsiteY10" fmla="*/ 15274 h 6682774"/>
              <a:gd name="connsiteX0" fmla="*/ 0 w 18725060"/>
              <a:gd name="connsiteY0" fmla="*/ 6642004 h 6642004"/>
              <a:gd name="connsiteX1" fmla="*/ 635000 w 18725060"/>
              <a:gd name="connsiteY1" fmla="*/ 6642004 h 6642004"/>
              <a:gd name="connsiteX2" fmla="*/ 914400 w 18725060"/>
              <a:gd name="connsiteY2" fmla="*/ 6121304 h 6642004"/>
              <a:gd name="connsiteX3" fmla="*/ 1206500 w 18725060"/>
              <a:gd name="connsiteY3" fmla="*/ 6121304 h 6642004"/>
              <a:gd name="connsiteX4" fmla="*/ 1511300 w 18725060"/>
              <a:gd name="connsiteY4" fmla="*/ 5041804 h 6642004"/>
              <a:gd name="connsiteX5" fmla="*/ 15951200 w 18725060"/>
              <a:gd name="connsiteY5" fmla="*/ 5041804 h 6642004"/>
              <a:gd name="connsiteX6" fmla="*/ 16205200 w 18725060"/>
              <a:gd name="connsiteY6" fmla="*/ 1066704 h 6642004"/>
              <a:gd name="connsiteX7" fmla="*/ 16941800 w 18725060"/>
              <a:gd name="connsiteY7" fmla="*/ 558704 h 6642004"/>
              <a:gd name="connsiteX8" fmla="*/ 17272000 w 18725060"/>
              <a:gd name="connsiteY8" fmla="*/ 558704 h 6642004"/>
              <a:gd name="connsiteX9" fmla="*/ 18719800 w 18725060"/>
              <a:gd name="connsiteY9" fmla="*/ 12604 h 6642004"/>
              <a:gd name="connsiteX10" fmla="*/ 10820400 w 18725060"/>
              <a:gd name="connsiteY10" fmla="*/ 406304 h 6642004"/>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10820400 w 18719800"/>
              <a:gd name="connsiteY10" fmla="*/ 393700 h 6629400"/>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0 w 18719800"/>
              <a:gd name="connsiteY10" fmla="*/ 0 h 6629400"/>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0 w 18719800"/>
              <a:gd name="connsiteY10" fmla="*/ 0 h 6629400"/>
              <a:gd name="connsiteX11" fmla="*/ 0 w 18719800"/>
              <a:gd name="connsiteY11" fmla="*/ 662940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19800" h="6629400">
                <a:moveTo>
                  <a:pt x="0" y="6629400"/>
                </a:moveTo>
                <a:lnTo>
                  <a:pt x="635000" y="6629400"/>
                </a:lnTo>
                <a:lnTo>
                  <a:pt x="914400" y="6108700"/>
                </a:lnTo>
                <a:lnTo>
                  <a:pt x="1206500" y="6108700"/>
                </a:lnTo>
                <a:lnTo>
                  <a:pt x="1511300" y="5029200"/>
                </a:lnTo>
                <a:lnTo>
                  <a:pt x="15951200" y="5029200"/>
                </a:lnTo>
                <a:lnTo>
                  <a:pt x="16205200" y="1054100"/>
                </a:lnTo>
                <a:lnTo>
                  <a:pt x="16941800" y="546100"/>
                </a:lnTo>
                <a:lnTo>
                  <a:pt x="17272000" y="546100"/>
                </a:lnTo>
                <a:lnTo>
                  <a:pt x="18719800" y="0"/>
                </a:lnTo>
                <a:lnTo>
                  <a:pt x="0" y="0"/>
                </a:lnTo>
                <a:lnTo>
                  <a:pt x="0" y="6629400"/>
                </a:lnTo>
                <a:close/>
              </a:path>
            </a:pathLst>
          </a:custGeom>
          <a:solidFill>
            <a:schemeClr val="accent4"/>
          </a:solidFill>
          <a:ln w="63500">
            <a:solidFill>
              <a:schemeClr val="accent4"/>
            </a:solid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810185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smtClean="0"/>
              <a:t>Speed 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eform 8"/>
          <p:cNvSpPr/>
          <p:nvPr/>
        </p:nvSpPr>
        <p:spPr bwMode="auto">
          <a:xfrm>
            <a:off x="3187700" y="3314700"/>
            <a:ext cx="18719800" cy="6629400"/>
          </a:xfrm>
          <a:custGeom>
            <a:avLst/>
            <a:gdLst>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0" fmla="*/ 0 w 18827044"/>
              <a:gd name="connsiteY0" fmla="*/ 6682774 h 6682774"/>
              <a:gd name="connsiteX1" fmla="*/ 635000 w 18827044"/>
              <a:gd name="connsiteY1" fmla="*/ 6682774 h 6682774"/>
              <a:gd name="connsiteX2" fmla="*/ 914400 w 18827044"/>
              <a:gd name="connsiteY2" fmla="*/ 6162074 h 6682774"/>
              <a:gd name="connsiteX3" fmla="*/ 1206500 w 18827044"/>
              <a:gd name="connsiteY3" fmla="*/ 6162074 h 6682774"/>
              <a:gd name="connsiteX4" fmla="*/ 1511300 w 18827044"/>
              <a:gd name="connsiteY4" fmla="*/ 5082574 h 6682774"/>
              <a:gd name="connsiteX5" fmla="*/ 15951200 w 18827044"/>
              <a:gd name="connsiteY5" fmla="*/ 5082574 h 6682774"/>
              <a:gd name="connsiteX6" fmla="*/ 16205200 w 18827044"/>
              <a:gd name="connsiteY6" fmla="*/ 1107474 h 6682774"/>
              <a:gd name="connsiteX7" fmla="*/ 16941800 w 18827044"/>
              <a:gd name="connsiteY7" fmla="*/ 599474 h 6682774"/>
              <a:gd name="connsiteX8" fmla="*/ 17272000 w 18827044"/>
              <a:gd name="connsiteY8" fmla="*/ 599474 h 6682774"/>
              <a:gd name="connsiteX9" fmla="*/ 18719800 w 18827044"/>
              <a:gd name="connsiteY9" fmla="*/ 53374 h 6682774"/>
              <a:gd name="connsiteX10" fmla="*/ 18719800 w 18827044"/>
              <a:gd name="connsiteY10" fmla="*/ 15274 h 6682774"/>
              <a:gd name="connsiteX0" fmla="*/ 0 w 18725060"/>
              <a:gd name="connsiteY0" fmla="*/ 6642004 h 6642004"/>
              <a:gd name="connsiteX1" fmla="*/ 635000 w 18725060"/>
              <a:gd name="connsiteY1" fmla="*/ 6642004 h 6642004"/>
              <a:gd name="connsiteX2" fmla="*/ 914400 w 18725060"/>
              <a:gd name="connsiteY2" fmla="*/ 6121304 h 6642004"/>
              <a:gd name="connsiteX3" fmla="*/ 1206500 w 18725060"/>
              <a:gd name="connsiteY3" fmla="*/ 6121304 h 6642004"/>
              <a:gd name="connsiteX4" fmla="*/ 1511300 w 18725060"/>
              <a:gd name="connsiteY4" fmla="*/ 5041804 h 6642004"/>
              <a:gd name="connsiteX5" fmla="*/ 15951200 w 18725060"/>
              <a:gd name="connsiteY5" fmla="*/ 5041804 h 6642004"/>
              <a:gd name="connsiteX6" fmla="*/ 16205200 w 18725060"/>
              <a:gd name="connsiteY6" fmla="*/ 1066704 h 6642004"/>
              <a:gd name="connsiteX7" fmla="*/ 16941800 w 18725060"/>
              <a:gd name="connsiteY7" fmla="*/ 558704 h 6642004"/>
              <a:gd name="connsiteX8" fmla="*/ 17272000 w 18725060"/>
              <a:gd name="connsiteY8" fmla="*/ 558704 h 6642004"/>
              <a:gd name="connsiteX9" fmla="*/ 18719800 w 18725060"/>
              <a:gd name="connsiteY9" fmla="*/ 12604 h 6642004"/>
              <a:gd name="connsiteX10" fmla="*/ 10820400 w 18725060"/>
              <a:gd name="connsiteY10" fmla="*/ 406304 h 6642004"/>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10820400 w 18719800"/>
              <a:gd name="connsiteY10" fmla="*/ 393700 h 6629400"/>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0 w 18719800"/>
              <a:gd name="connsiteY10" fmla="*/ 0 h 6629400"/>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0 w 18719800"/>
              <a:gd name="connsiteY10" fmla="*/ 0 h 6629400"/>
              <a:gd name="connsiteX11" fmla="*/ 0 w 18719800"/>
              <a:gd name="connsiteY11" fmla="*/ 662940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19800" h="6629400">
                <a:moveTo>
                  <a:pt x="0" y="6629400"/>
                </a:moveTo>
                <a:lnTo>
                  <a:pt x="635000" y="6629400"/>
                </a:lnTo>
                <a:lnTo>
                  <a:pt x="914400" y="6108700"/>
                </a:lnTo>
                <a:lnTo>
                  <a:pt x="1206500" y="6108700"/>
                </a:lnTo>
                <a:lnTo>
                  <a:pt x="1511300" y="5029200"/>
                </a:lnTo>
                <a:lnTo>
                  <a:pt x="15951200" y="5029200"/>
                </a:lnTo>
                <a:lnTo>
                  <a:pt x="16205200" y="1054100"/>
                </a:lnTo>
                <a:lnTo>
                  <a:pt x="16941800" y="546100"/>
                </a:lnTo>
                <a:lnTo>
                  <a:pt x="17272000" y="546100"/>
                </a:lnTo>
                <a:lnTo>
                  <a:pt x="18719800" y="0"/>
                </a:lnTo>
                <a:lnTo>
                  <a:pt x="0" y="0"/>
                </a:lnTo>
                <a:lnTo>
                  <a:pt x="0" y="6629400"/>
                </a:lnTo>
                <a:close/>
              </a:path>
            </a:pathLst>
          </a:custGeom>
          <a:solidFill>
            <a:schemeClr val="accent4"/>
          </a:solidFill>
          <a:ln w="63500">
            <a:solidFill>
              <a:schemeClr val="accent4"/>
            </a:solid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8" name="Rectangular Callout 7"/>
          <p:cNvSpPr/>
          <p:nvPr/>
        </p:nvSpPr>
        <p:spPr bwMode="auto">
          <a:xfrm>
            <a:off x="12264008" y="4553744"/>
            <a:ext cx="3306205" cy="2232248"/>
          </a:xfrm>
          <a:prstGeom prst="wedgeRectCallout">
            <a:avLst>
              <a:gd name="adj1" fmla="val 2871"/>
              <a:gd name="adj2" fmla="val -75144"/>
            </a:avLst>
          </a:prstGeom>
          <a:solidFill>
            <a:schemeClr val="accent3"/>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Nevis" panose="02000800000000000000" pitchFamily="2" charset="0"/>
                <a:ea typeface="Cambria Math" panose="02040503050406030204" pitchFamily="18" charset="0"/>
              </a:rPr>
              <a:t>Speed Index:</a:t>
            </a:r>
            <a:r>
              <a:rPr lang="en-US" sz="6000" dirty="0" smtClean="0">
                <a:solidFill>
                  <a:schemeClr val="bg1"/>
                </a:solidFill>
                <a:latin typeface="Nevis" panose="02000800000000000000" pitchFamily="2" charset="0"/>
                <a:ea typeface="Cambria Math" panose="02040503050406030204" pitchFamily="18" charset="0"/>
              </a:rPr>
              <a:t/>
            </a:r>
            <a:br>
              <a:rPr lang="en-US" sz="6000" dirty="0" smtClean="0">
                <a:solidFill>
                  <a:schemeClr val="bg1"/>
                </a:solidFill>
                <a:latin typeface="Nevis" panose="02000800000000000000" pitchFamily="2" charset="0"/>
                <a:ea typeface="Cambria Math" panose="02040503050406030204" pitchFamily="18" charset="0"/>
              </a:rPr>
            </a:br>
            <a:r>
              <a:rPr lang="en-US" sz="6000" dirty="0" smtClean="0">
                <a:solidFill>
                  <a:schemeClr val="bg1"/>
                </a:solidFill>
                <a:latin typeface="Cambria Math" panose="02040503050406030204" pitchFamily="18" charset="0"/>
                <a:ea typeface="Cambria Math" panose="02040503050406030204" pitchFamily="18" charset="0"/>
              </a:rPr>
              <a:t>9177 </a:t>
            </a:r>
            <a:r>
              <a:rPr lang="en-US" sz="6000" dirty="0" err="1" smtClean="0">
                <a:solidFill>
                  <a:schemeClr val="bg1">
                    <a:lumMod val="60000"/>
                    <a:lumOff val="40000"/>
                  </a:schemeClr>
                </a:solidFill>
                <a:latin typeface="Cambria Math" panose="02040503050406030204" pitchFamily="18" charset="0"/>
                <a:ea typeface="Cambria Math" panose="02040503050406030204" pitchFamily="18" charset="0"/>
              </a:rPr>
              <a:t>ms</a:t>
            </a:r>
            <a:endParaRPr kumimoji="0" lang="en-US" sz="6000" b="0" i="0" u="none" strike="noStrike" cap="none" normalizeH="0" baseline="0" dirty="0">
              <a:ln>
                <a:noFill/>
              </a:ln>
              <a:solidFill>
                <a:schemeClr val="bg1">
                  <a:lumMod val="60000"/>
                  <a:lumOff val="40000"/>
                </a:schemeClr>
              </a:solidFill>
              <a:effectLst/>
              <a:latin typeface="Cambria Math" panose="02040503050406030204" pitchFamily="18" charset="0"/>
              <a:ea typeface="Cambria Math" panose="02040503050406030204" pitchFamily="18" charset="0"/>
              <a:sym typeface="Gill Sans" charset="0"/>
            </a:endParaRPr>
          </a:p>
        </p:txBody>
      </p:sp>
    </p:spTree>
    <p:extLst>
      <p:ext uri="{BB962C8B-B14F-4D97-AF65-F5344CB8AC3E}">
        <p14:creationId xmlns:p14="http://schemas.microsoft.com/office/powerpoint/2010/main" val="1307269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3</a:t>
            </a:r>
            <a:endParaRPr lang="en-US" dirty="0"/>
          </a:p>
        </p:txBody>
      </p:sp>
      <p:sp>
        <p:nvSpPr>
          <p:cNvPr id="3" name="Title 2"/>
          <p:cNvSpPr>
            <a:spLocks noGrp="1"/>
          </p:cNvSpPr>
          <p:nvPr>
            <p:ph type="title"/>
          </p:nvPr>
        </p:nvSpPr>
        <p:spPr/>
        <p:txBody>
          <a:bodyPr/>
          <a:lstStyle/>
          <a:p>
            <a:r>
              <a:rPr lang="en-US" dirty="0" smtClean="0">
                <a:effectLst/>
              </a:rPr>
              <a:t>CONTINUOUS</a:t>
            </a:r>
            <a:br>
              <a:rPr lang="en-US" dirty="0" smtClean="0">
                <a:effectLst/>
              </a:rPr>
            </a:br>
            <a:r>
              <a:rPr lang="en-US" dirty="0" smtClean="0">
                <a:effectLst/>
              </a:rPr>
              <a:t>IMPROVEMENT</a:t>
            </a:r>
            <a:endParaRPr lang="en-US" dirty="0">
              <a:effectLst/>
            </a:endParaRPr>
          </a:p>
        </p:txBody>
      </p:sp>
    </p:spTree>
    <p:extLst>
      <p:ext uri="{BB962C8B-B14F-4D97-AF65-F5344CB8AC3E}">
        <p14:creationId xmlns:p14="http://schemas.microsoft.com/office/powerpoint/2010/main" val="3528837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7807" y="4042224"/>
            <a:ext cx="2245886" cy="2245884"/>
          </a:xfrm>
          <a:prstGeom prst="rect">
            <a:avLst/>
          </a:prstGeom>
        </p:spPr>
      </p:pic>
      <p:sp>
        <p:nvSpPr>
          <p:cNvPr id="27" name="Text Placeholder 26"/>
          <p:cNvSpPr>
            <a:spLocks noGrp="1"/>
          </p:cNvSpPr>
          <p:nvPr>
            <p:ph type="body" sz="quarter" idx="26"/>
          </p:nvPr>
        </p:nvSpPr>
        <p:spPr/>
        <p:txBody>
          <a:bodyPr/>
          <a:lstStyle/>
          <a:p>
            <a:r>
              <a:rPr lang="en-US" dirty="0" smtClean="0"/>
              <a:t>MILESTONE</a:t>
            </a:r>
            <a:endParaRPr lang="en-US" dirty="0"/>
          </a:p>
        </p:txBody>
      </p:sp>
      <p:sp>
        <p:nvSpPr>
          <p:cNvPr id="28" name="Text Placeholder 27"/>
          <p:cNvSpPr>
            <a:spLocks noGrp="1"/>
          </p:cNvSpPr>
          <p:nvPr>
            <p:ph type="body" sz="quarter" idx="27"/>
          </p:nvPr>
        </p:nvSpPr>
        <p:spPr/>
        <p:txBody>
          <a:bodyPr/>
          <a:lstStyle/>
          <a:p>
            <a:r>
              <a:rPr lang="en-US" dirty="0"/>
              <a:t>Add some text here to describe the information and data presented here. </a:t>
            </a:r>
          </a:p>
          <a:p>
            <a:endParaRPr lang="en-US" dirty="0"/>
          </a:p>
        </p:txBody>
      </p:sp>
      <p:sp>
        <p:nvSpPr>
          <p:cNvPr id="31" name="Text Placeholder 30"/>
          <p:cNvSpPr>
            <a:spLocks noGrp="1"/>
          </p:cNvSpPr>
          <p:nvPr>
            <p:ph type="body" sz="quarter" idx="30"/>
          </p:nvPr>
        </p:nvSpPr>
        <p:spPr/>
        <p:txBody>
          <a:bodyPr/>
          <a:lstStyle/>
          <a:p>
            <a:r>
              <a:rPr lang="en-US" dirty="0"/>
              <a:t>Add some text here to describe the information and data presented here. </a:t>
            </a:r>
          </a:p>
          <a:p>
            <a:endParaRPr lang="en-US" dirty="0"/>
          </a:p>
        </p:txBody>
      </p:sp>
      <p:sp>
        <p:nvSpPr>
          <p:cNvPr id="34" name="Text Placeholder 33"/>
          <p:cNvSpPr>
            <a:spLocks noGrp="1"/>
          </p:cNvSpPr>
          <p:nvPr>
            <p:ph type="body" sz="quarter" idx="33"/>
          </p:nvPr>
        </p:nvSpPr>
        <p:spPr/>
        <p:txBody>
          <a:bodyPr/>
          <a:lstStyle/>
          <a:p>
            <a:r>
              <a:rPr lang="en-US" dirty="0"/>
              <a:t>Add some text here to describe the information and data presented here. </a:t>
            </a:r>
          </a:p>
          <a:p>
            <a:endParaRPr lang="en-US" dirty="0"/>
          </a:p>
        </p:txBody>
      </p:sp>
      <p:sp>
        <p:nvSpPr>
          <p:cNvPr id="37" name="Text Placeholder 36"/>
          <p:cNvSpPr>
            <a:spLocks noGrp="1"/>
          </p:cNvSpPr>
          <p:nvPr>
            <p:ph type="body" sz="quarter" idx="36"/>
          </p:nvPr>
        </p:nvSpPr>
        <p:spPr/>
        <p:txBody>
          <a:bodyPr/>
          <a:lstStyle/>
          <a:p>
            <a:r>
              <a:rPr lang="en-US" dirty="0"/>
              <a:t>Add some text here to describe the information and data presented here. </a:t>
            </a:r>
          </a:p>
          <a:p>
            <a:endParaRPr lang="en-US" dirty="0"/>
          </a:p>
        </p:txBody>
      </p:sp>
      <p:sp>
        <p:nvSpPr>
          <p:cNvPr id="25" name="Title 24"/>
          <p:cNvSpPr>
            <a:spLocks noGrp="1"/>
          </p:cNvSpPr>
          <p:nvPr>
            <p:ph type="title"/>
          </p:nvPr>
        </p:nvSpPr>
        <p:spPr/>
        <p:txBody>
          <a:bodyPr/>
          <a:lstStyle/>
          <a:p>
            <a:r>
              <a:rPr lang="en-US" dirty="0" err="1" smtClean="0"/>
              <a:t>mETRICS</a:t>
            </a:r>
            <a:endParaRPr lang="en-US" dirty="0"/>
          </a:p>
        </p:txBody>
      </p:sp>
      <p:sp>
        <p:nvSpPr>
          <p:cNvPr id="36" name="Text Placeholder 35"/>
          <p:cNvSpPr>
            <a:spLocks noGrp="1"/>
          </p:cNvSpPr>
          <p:nvPr>
            <p:ph type="body" sz="quarter" idx="35"/>
          </p:nvPr>
        </p:nvSpPr>
        <p:spPr/>
        <p:txBody>
          <a:bodyPr/>
          <a:lstStyle/>
          <a:p>
            <a:r>
              <a:rPr lang="en-US" dirty="0" smtClean="0"/>
              <a:t>RULES BASED</a:t>
            </a:r>
            <a:endParaRPr lang="en-US" dirty="0"/>
          </a:p>
        </p:txBody>
      </p:sp>
      <p:sp>
        <p:nvSpPr>
          <p:cNvPr id="30" name="Text Placeholder 29"/>
          <p:cNvSpPr>
            <a:spLocks noGrp="1"/>
          </p:cNvSpPr>
          <p:nvPr>
            <p:ph type="body" sz="quarter" idx="29"/>
          </p:nvPr>
        </p:nvSpPr>
        <p:spPr/>
        <p:txBody>
          <a:bodyPr/>
          <a:lstStyle/>
          <a:p>
            <a:r>
              <a:rPr lang="en-US" dirty="0"/>
              <a:t>QUANTITATIVE</a:t>
            </a:r>
            <a:endParaRPr lang="en-US" dirty="0"/>
          </a:p>
        </p:txBody>
      </p:sp>
      <p:sp>
        <p:nvSpPr>
          <p:cNvPr id="33" name="Text Placeholder 32"/>
          <p:cNvSpPr>
            <a:spLocks noGrp="1"/>
          </p:cNvSpPr>
          <p:nvPr>
            <p:ph type="body" sz="quarter" idx="32"/>
          </p:nvPr>
        </p:nvSpPr>
        <p:spPr/>
        <p:txBody>
          <a:bodyPr/>
          <a:lstStyle/>
          <a:p>
            <a:r>
              <a:rPr lang="en-US" dirty="0"/>
              <a:t>PERCEIVED</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53414" y="4300452"/>
            <a:ext cx="1987658" cy="198765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74646" y="4042224"/>
            <a:ext cx="2493818" cy="2493818"/>
          </a:xfrm>
          <a:prstGeom prst="rect">
            <a:avLst/>
          </a:prstGeom>
        </p:spPr>
      </p:pic>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l="11984" b="17382"/>
          <a:stretch/>
        </p:blipFill>
        <p:spPr>
          <a:xfrm>
            <a:off x="7849253" y="4042224"/>
            <a:ext cx="2984416" cy="2173874"/>
          </a:xfrm>
          <a:prstGeom prst="rect">
            <a:avLst/>
          </a:prstGeom>
        </p:spPr>
      </p:pic>
    </p:spTree>
    <p:extLst>
      <p:ext uri="{BB962C8B-B14F-4D97-AF65-F5344CB8AC3E}">
        <p14:creationId xmlns:p14="http://schemas.microsoft.com/office/powerpoint/2010/main" val="1267154445"/>
      </p:ext>
    </p:extLst>
  </p:cSld>
  <p:clrMapOvr>
    <a:masterClrMapping/>
  </p:clrMapOvr>
  <p:transition spd="slow">
    <p:fade thruBlk="1"/>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 Tools</a:t>
            </a:r>
            <a:endParaRPr lang="en-US" dirty="0"/>
          </a:p>
        </p:txBody>
      </p:sp>
      <p:sp>
        <p:nvSpPr>
          <p:cNvPr id="7" name="Rectangle 6"/>
          <p:cNvSpPr/>
          <p:nvPr/>
        </p:nvSpPr>
        <p:spPr>
          <a:xfrm>
            <a:off x="10031760" y="2352843"/>
            <a:ext cx="4320480" cy="7817525"/>
          </a:xfrm>
          <a:prstGeom prst="rect">
            <a:avLst/>
          </a:prstGeom>
        </p:spPr>
        <p:txBody>
          <a:bodyPr wrap="square">
            <a:spAutoFit/>
          </a:bodyPr>
          <a:lstStyle/>
          <a:p>
            <a:r>
              <a:rPr lang="en-US" sz="50200" spc="600" dirty="0">
                <a:solidFill>
                  <a:schemeClr val="tx1"/>
                </a:solidFill>
                <a:latin typeface="Veneer extras"/>
                <a:cs typeface="Veneer extras"/>
              </a:rPr>
              <a:t>O</a:t>
            </a:r>
            <a:endParaRPr lang="en-US" sz="50200" dirty="0">
              <a:solidFill>
                <a:schemeClr val="tx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4976" y="1097360"/>
            <a:ext cx="3619884" cy="809710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16336" y="2148803"/>
            <a:ext cx="7653128" cy="7653126"/>
          </a:xfrm>
          <a:prstGeom prst="rect">
            <a:avLst/>
          </a:prstGeom>
          <a:ln>
            <a:noFill/>
          </a:ln>
          <a:effectLst/>
        </p:spPr>
      </p:pic>
      <p:sp>
        <p:nvSpPr>
          <p:cNvPr id="10" name="Text Placeholder 21"/>
          <p:cNvSpPr txBox="1">
            <a:spLocks/>
          </p:cNvSpPr>
          <p:nvPr/>
        </p:nvSpPr>
        <p:spPr>
          <a:xfrm>
            <a:off x="2758952" y="10314384"/>
            <a:ext cx="20594288" cy="2363517"/>
          </a:xfrm>
          <a:prstGeom prst="rect">
            <a:avLst/>
          </a:prstGeom>
        </p:spPr>
        <p:txBody>
          <a:bodyPr numCol="3"/>
          <a:lstStyle>
            <a:lvl1pPr algn="ctr" rtl="0" fontAlgn="base">
              <a:lnSpc>
                <a:spcPct val="90000"/>
              </a:lnSpc>
              <a:spcBef>
                <a:spcPct val="0"/>
              </a:spcBef>
              <a:spcAft>
                <a:spcPct val="0"/>
              </a:spcAft>
              <a:defRPr sz="9600">
                <a:solidFill>
                  <a:srgbClr val="FFFFFF"/>
                </a:solidFill>
                <a:latin typeface="+mn-lt"/>
                <a:ea typeface="+mn-ea"/>
                <a:cs typeface="+mn-cs"/>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rPr>
              <a:t>Page Speed Insights</a:t>
            </a:r>
          </a:p>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rPr>
              <a:t>Web Page Test</a:t>
            </a:r>
          </a:p>
          <a:p>
            <a:pPr marL="1028700" lvl="1" indent="-571500" algn="l">
              <a:buClr>
                <a:schemeClr val="accent2"/>
              </a:buClr>
              <a:buFont typeface="Wingdings" panose="05000000000000000000" pitchFamily="2" charset="2"/>
              <a:buChar char=""/>
            </a:pPr>
            <a:endParaRPr lang="en-US" sz="3600" kern="0" dirty="0" smtClean="0">
              <a:latin typeface="nevis Bold" panose="02000800000000000000" pitchFamily="2" charset="0"/>
            </a:endParaRPr>
          </a:p>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hlinkClick r:id="rId4"/>
              </a:rPr>
              <a:t>perf-tooling.today</a:t>
            </a:r>
            <a:endParaRPr lang="en-US" sz="3600" kern="0" dirty="0" smtClean="0">
              <a:latin typeface="nevis Bold" panose="02000800000000000000" pitchFamily="2" charset="0"/>
            </a:endParaRPr>
          </a:p>
          <a:p>
            <a:pPr marL="1028700" lvl="1" indent="-571500" algn="l">
              <a:buClr>
                <a:schemeClr val="accent2"/>
              </a:buClr>
              <a:buFont typeface="Wingdings" panose="05000000000000000000" pitchFamily="2" charset="2"/>
              <a:buChar char=""/>
            </a:pPr>
            <a:r>
              <a:rPr lang="en-US" sz="3600" kern="0" dirty="0" err="1" smtClean="0">
                <a:latin typeface="nevis Bold" panose="02000800000000000000" pitchFamily="2" charset="0"/>
              </a:rPr>
              <a:t>Phantomas</a:t>
            </a:r>
            <a:endParaRPr lang="en-US" sz="3600" kern="0" dirty="0" smtClean="0">
              <a:latin typeface="nevis Bold" panose="02000800000000000000" pitchFamily="2" charset="0"/>
            </a:endParaRPr>
          </a:p>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rPr>
              <a:t>Too Many Images</a:t>
            </a:r>
          </a:p>
          <a:p>
            <a:pPr marL="1028700" lvl="1" indent="-571500" algn="l">
              <a:buClr>
                <a:schemeClr val="accent2"/>
              </a:buClr>
              <a:buFont typeface="Wingdings" panose="05000000000000000000" pitchFamily="2" charset="2"/>
              <a:buChar char=""/>
            </a:pPr>
            <a:endParaRPr lang="en-US" sz="3600" kern="0" dirty="0" smtClean="0">
              <a:latin typeface="nevis Bold" panose="02000800000000000000" pitchFamily="2" charset="0"/>
            </a:endParaRPr>
          </a:p>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rPr>
              <a:t>and many more…</a:t>
            </a:r>
            <a:endParaRPr lang="en-US" sz="3600" kern="0" dirty="0">
              <a:latin typeface="nevis Bold" panose="02000800000000000000" pitchFamily="2" charset="0"/>
            </a:endParaRPr>
          </a:p>
          <a:p>
            <a:pPr marL="1028700" lvl="1" indent="-571500" algn="l">
              <a:buClr>
                <a:schemeClr val="accent2"/>
              </a:buClr>
              <a:buFont typeface="Wingdings" panose="05000000000000000000" pitchFamily="2" charset="2"/>
              <a:buChar char=""/>
            </a:pPr>
            <a:r>
              <a:rPr lang="en-US" sz="3600" kern="0" dirty="0" err="1" smtClean="0">
                <a:latin typeface="nevis Bold" panose="02000800000000000000" pitchFamily="2" charset="0"/>
              </a:rPr>
              <a:t>UnCss</a:t>
            </a:r>
            <a:endParaRPr lang="en-US" sz="3600" kern="0" dirty="0" smtClean="0">
              <a:latin typeface="nevis Bold" panose="02000800000000000000" pitchFamily="2" charset="0"/>
            </a:endParaRPr>
          </a:p>
          <a:p>
            <a:pPr marL="1028700" lvl="1" indent="-571500" algn="l">
              <a:buClr>
                <a:schemeClr val="accent2"/>
              </a:buClr>
              <a:buFont typeface="Wingdings" panose="05000000000000000000" pitchFamily="2" charset="2"/>
              <a:buChar char=""/>
            </a:pPr>
            <a:r>
              <a:rPr lang="en-US" sz="3600" kern="0" dirty="0" err="1" smtClean="0">
                <a:latin typeface="nevis Bold" panose="02000800000000000000" pitchFamily="2" charset="0"/>
              </a:rPr>
              <a:t>PerfBudget</a:t>
            </a:r>
            <a:endParaRPr lang="en-US" sz="3600" kern="0" dirty="0" smtClean="0">
              <a:latin typeface="nevis Bold" panose="02000800000000000000" pitchFamily="2" charset="0"/>
            </a:endParaRPr>
          </a:p>
          <a:p>
            <a:pPr marL="1028700" lvl="1" indent="-571500" algn="l">
              <a:buClr>
                <a:schemeClr val="accent2"/>
              </a:buClr>
              <a:buFont typeface="Wingdings" panose="05000000000000000000" pitchFamily="2" charset="2"/>
              <a:buChar char=""/>
            </a:pPr>
            <a:endParaRPr lang="en-US" sz="3600" kern="0" dirty="0">
              <a:latin typeface="nevis Bold" panose="02000800000000000000" pitchFamily="2" charset="0"/>
            </a:endParaRPr>
          </a:p>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hlinkClick r:id="rId5"/>
              </a:rPr>
              <a:t>perf.rocks</a:t>
            </a:r>
            <a:endParaRPr lang="en-US" sz="3600" kern="0" dirty="0" smtClean="0">
              <a:latin typeface="nevis Bold" panose="02000800000000000000" pitchFamily="2" charset="0"/>
            </a:endParaRPr>
          </a:p>
        </p:txBody>
      </p:sp>
    </p:spTree>
    <p:extLst>
      <p:ext uri="{BB962C8B-B14F-4D97-AF65-F5344CB8AC3E}">
        <p14:creationId xmlns:p14="http://schemas.microsoft.com/office/powerpoint/2010/main" val="4032226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4</a:t>
            </a:r>
          </a:p>
        </p:txBody>
      </p:sp>
      <p:sp>
        <p:nvSpPr>
          <p:cNvPr id="3" name="Title 2"/>
          <p:cNvSpPr>
            <a:spLocks noGrp="1"/>
          </p:cNvSpPr>
          <p:nvPr>
            <p:ph type="title"/>
          </p:nvPr>
        </p:nvSpPr>
        <p:spPr/>
        <p:txBody>
          <a:bodyPr/>
          <a:lstStyle/>
          <a:p>
            <a:r>
              <a:rPr lang="en-US" dirty="0" smtClean="0">
                <a:effectLst/>
              </a:rPr>
              <a:t>What’s</a:t>
            </a:r>
            <a:br>
              <a:rPr lang="en-US" dirty="0" smtClean="0">
                <a:effectLst/>
              </a:rPr>
            </a:br>
            <a:r>
              <a:rPr lang="en-US" dirty="0" smtClean="0">
                <a:effectLst/>
              </a:rPr>
              <a:t>Fast</a:t>
            </a:r>
            <a:br>
              <a:rPr lang="en-US" dirty="0" smtClean="0">
                <a:effectLst/>
              </a:rPr>
            </a:br>
            <a:r>
              <a:rPr lang="en-US" dirty="0" smtClean="0">
                <a:effectLst/>
              </a:rPr>
              <a:t>Enough?</a:t>
            </a:r>
            <a:endParaRPr lang="en-US" dirty="0">
              <a:effectLst/>
            </a:endParaRPr>
          </a:p>
        </p:txBody>
      </p:sp>
    </p:spTree>
    <p:extLst>
      <p:ext uri="{BB962C8B-B14F-4D97-AF65-F5344CB8AC3E}">
        <p14:creationId xmlns:p14="http://schemas.microsoft.com/office/powerpoint/2010/main" val="3511934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Rectangle 4"/>
          <p:cNvSpPr/>
          <p:nvPr/>
        </p:nvSpPr>
        <p:spPr>
          <a:xfrm>
            <a:off x="6096000" y="5950059"/>
            <a:ext cx="12192000" cy="4401205"/>
          </a:xfrm>
          <a:prstGeom prst="rect">
            <a:avLst/>
          </a:prstGeom>
        </p:spPr>
        <p:txBody>
          <a:bodyPr>
            <a:spAutoFit/>
          </a:bodyPr>
          <a:lstStyle/>
          <a:p>
            <a:r>
              <a:rPr lang="en-US" dirty="0">
                <a:hlinkClick r:id="rId2"/>
              </a:rPr>
              <a:t>http://timkadlec.com/2014/01/fast-enough</a:t>
            </a:r>
            <a:r>
              <a:rPr lang="en-US" dirty="0" smtClean="0">
                <a:hlinkClick r:id="rId2"/>
              </a:rPr>
              <a:t>/</a:t>
            </a:r>
            <a:endParaRPr lang="en-US" dirty="0" smtClean="0"/>
          </a:p>
          <a:p>
            <a:endParaRPr lang="en-US" dirty="0"/>
          </a:p>
          <a:p>
            <a:r>
              <a:rPr lang="en-US">
                <a:hlinkClick r:id="rId3"/>
              </a:rPr>
              <a:t>http://www.eecs.berkeley.edu/~</a:t>
            </a:r>
            <a:r>
              <a:rPr lang="en-US" smtClean="0">
                <a:hlinkClick r:id="rId3"/>
              </a:rPr>
              <a:t>rcs/research/interactive_latency.html</a:t>
            </a:r>
            <a:r>
              <a:rPr lang="en-US" smtClean="0"/>
              <a:t> </a:t>
            </a:r>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4976" y="2969568"/>
            <a:ext cx="2476500" cy="1333500"/>
          </a:xfrm>
          <a:prstGeom prst="rect">
            <a:avLst/>
          </a:prstGeom>
        </p:spPr>
      </p:pic>
    </p:spTree>
    <p:extLst>
      <p:ext uri="{BB962C8B-B14F-4D97-AF65-F5344CB8AC3E}">
        <p14:creationId xmlns:p14="http://schemas.microsoft.com/office/powerpoint/2010/main" val="720670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p:cNvSpPr/>
          <p:nvPr/>
        </p:nvSpPr>
        <p:spPr bwMode="auto">
          <a:xfrm>
            <a:off x="5174282" y="2537520"/>
            <a:ext cx="13969552" cy="13969552"/>
          </a:xfrm>
          <a:prstGeom prst="ellipse">
            <a:avLst/>
          </a:prstGeom>
          <a:blipFill dpi="0" rotWithShape="1">
            <a:blip r:embed="rId2">
              <a:duotone>
                <a:schemeClr val="bg2">
                  <a:shade val="45000"/>
                  <a:satMod val="135000"/>
                </a:schemeClr>
                <a:prstClr val="white"/>
              </a:duotone>
            </a:blip>
            <a:srcRect/>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 name="Title 1"/>
          <p:cNvSpPr>
            <a:spLocks noGrp="1"/>
          </p:cNvSpPr>
          <p:nvPr>
            <p:ph type="title"/>
          </p:nvPr>
        </p:nvSpPr>
        <p:spPr/>
        <p:txBody>
          <a:bodyPr/>
          <a:lstStyle/>
          <a:p>
            <a:r>
              <a:rPr lang="en-US" dirty="0" smtClean="0"/>
              <a:t>Thank you</a:t>
            </a:r>
            <a:endParaRPr lang="en-US" dirty="0"/>
          </a:p>
        </p:txBody>
      </p:sp>
      <p:sp>
        <p:nvSpPr>
          <p:cNvPr id="5" name="Oval 4"/>
          <p:cNvSpPr/>
          <p:nvPr/>
        </p:nvSpPr>
        <p:spPr bwMode="auto">
          <a:xfrm>
            <a:off x="886744" y="5198754"/>
            <a:ext cx="4431554" cy="4431554"/>
          </a:xfrm>
          <a:prstGeom prst="ellipse">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Oval 8"/>
          <p:cNvSpPr/>
          <p:nvPr/>
        </p:nvSpPr>
        <p:spPr bwMode="auto">
          <a:xfrm>
            <a:off x="4742234" y="4373724"/>
            <a:ext cx="1584176" cy="1584176"/>
          </a:xfrm>
          <a:prstGeom prst="ellipse">
            <a:avLst/>
          </a:prstGeom>
          <a:blipFill rotWithShape="1">
            <a:blip r:embed="rId4"/>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25" name="Picture 24" descr="RSS_Whit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2274" y="4661756"/>
            <a:ext cx="939020" cy="936104"/>
          </a:xfrm>
          <a:prstGeom prst="rect">
            <a:avLst/>
          </a:prstGeom>
        </p:spPr>
      </p:pic>
      <p:pic>
        <p:nvPicPr>
          <p:cNvPr id="30" name="Picture 29" descr="twitter-White_New.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5235" y="6352903"/>
            <a:ext cx="2517654" cy="2064478"/>
          </a:xfrm>
          <a:prstGeom prst="rect">
            <a:avLst/>
          </a:prstGeom>
        </p:spPr>
      </p:pic>
      <p:sp>
        <p:nvSpPr>
          <p:cNvPr id="32" name="Rectangular Callout 31"/>
          <p:cNvSpPr/>
          <p:nvPr/>
        </p:nvSpPr>
        <p:spPr bwMode="auto">
          <a:xfrm>
            <a:off x="1861914" y="10206372"/>
            <a:ext cx="3096344" cy="1656184"/>
          </a:xfrm>
          <a:prstGeom prst="wedgeRectCallout">
            <a:avLst>
              <a:gd name="adj1" fmla="val 3438"/>
              <a:gd name="adj2" fmla="val -74074"/>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Text Placeholder 8"/>
          <p:cNvSpPr txBox="1">
            <a:spLocks/>
          </p:cNvSpPr>
          <p:nvPr/>
        </p:nvSpPr>
        <p:spPr>
          <a:xfrm>
            <a:off x="2021137" y="10422396"/>
            <a:ext cx="2736304" cy="1152128"/>
          </a:xfrm>
          <a:prstGeom prst="rect">
            <a:avLst/>
          </a:prstGeom>
        </p:spPr>
        <p:txBody>
          <a:bodyPr vert="horz" anchor="ctr"/>
          <a:lstStyle>
            <a:lvl1pPr marL="0" indent="0" algn="ctr" rtl="0" fontAlgn="base">
              <a:lnSpc>
                <a:spcPct val="90000"/>
              </a:lnSpc>
              <a:spcBef>
                <a:spcPct val="0"/>
              </a:spcBef>
              <a:spcAft>
                <a:spcPct val="0"/>
              </a:spcAft>
              <a:buFontTx/>
              <a:buNone/>
              <a:defRPr sz="3200" baseline="0">
                <a:solidFill>
                  <a:schemeClr val="accent2"/>
                </a:solidFill>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@NIKMD23</a:t>
            </a:r>
            <a:endParaRPr lang="en-US" kern="0" dirty="0"/>
          </a:p>
        </p:txBody>
      </p:sp>
      <p:sp>
        <p:nvSpPr>
          <p:cNvPr id="35" name="Rectangular Callout 34"/>
          <p:cNvSpPr/>
          <p:nvPr/>
        </p:nvSpPr>
        <p:spPr bwMode="auto">
          <a:xfrm>
            <a:off x="16401795" y="3257600"/>
            <a:ext cx="4270678" cy="1656184"/>
          </a:xfrm>
          <a:prstGeom prst="wedgeRectCallout">
            <a:avLst>
              <a:gd name="adj1" fmla="val -38528"/>
              <a:gd name="adj2" fmla="val 69765"/>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Text Placeholder 8"/>
          <p:cNvSpPr txBox="1">
            <a:spLocks/>
          </p:cNvSpPr>
          <p:nvPr/>
        </p:nvSpPr>
        <p:spPr>
          <a:xfrm>
            <a:off x="16911586" y="3508681"/>
            <a:ext cx="3312368" cy="1152128"/>
          </a:xfrm>
          <a:prstGeom prst="rect">
            <a:avLst/>
          </a:prstGeom>
        </p:spPr>
        <p:txBody>
          <a:bodyPr vert="horz" anchor="ctr"/>
          <a:lstStyle>
            <a:lvl1pPr marL="0" indent="0" algn="ctr" rtl="0" fontAlgn="base">
              <a:lnSpc>
                <a:spcPct val="90000"/>
              </a:lnSpc>
              <a:spcBef>
                <a:spcPct val="0"/>
              </a:spcBef>
              <a:spcAft>
                <a:spcPct val="0"/>
              </a:spcAft>
              <a:buFontTx/>
              <a:buNone/>
              <a:defRPr sz="3200" baseline="0">
                <a:solidFill>
                  <a:schemeClr val="accent2"/>
                </a:solidFill>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BITLY.COM/</a:t>
            </a:r>
            <a:r>
              <a:rPr lang="en-US" sz="2400" kern="0" dirty="0" smtClean="0"/>
              <a:t/>
            </a:r>
            <a:br>
              <a:rPr lang="en-US" sz="2400" kern="0" dirty="0" smtClean="0"/>
            </a:br>
            <a:r>
              <a:rPr lang="en-US" sz="2400" kern="0" dirty="0" smtClean="0"/>
              <a:t>TRACKING-REAL-WORLD-WEB-PERF</a:t>
            </a:r>
            <a:endParaRPr lang="en-US" kern="0" dirty="0"/>
          </a:p>
        </p:txBody>
      </p:sp>
      <p:sp>
        <p:nvSpPr>
          <p:cNvPr id="36" name="Rectangular Callout 35"/>
          <p:cNvSpPr/>
          <p:nvPr/>
        </p:nvSpPr>
        <p:spPr bwMode="auto">
          <a:xfrm>
            <a:off x="1141834" y="2357500"/>
            <a:ext cx="4076688" cy="1656184"/>
          </a:xfrm>
          <a:prstGeom prst="wedgeRectCallout">
            <a:avLst>
              <a:gd name="adj1" fmla="val 38796"/>
              <a:gd name="adj2" fmla="val 72671"/>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Text Placeholder 8"/>
          <p:cNvSpPr txBox="1">
            <a:spLocks/>
          </p:cNvSpPr>
          <p:nvPr/>
        </p:nvSpPr>
        <p:spPr>
          <a:xfrm>
            <a:off x="1190130" y="2645073"/>
            <a:ext cx="4028392" cy="1152128"/>
          </a:xfrm>
          <a:prstGeom prst="rect">
            <a:avLst/>
          </a:prstGeom>
        </p:spPr>
        <p:txBody>
          <a:bodyPr vert="horz" anchor="ctr"/>
          <a:lstStyle>
            <a:lvl1pPr marL="0" indent="0" algn="ctr" rtl="0" fontAlgn="base">
              <a:lnSpc>
                <a:spcPct val="90000"/>
              </a:lnSpc>
              <a:spcBef>
                <a:spcPct val="0"/>
              </a:spcBef>
              <a:spcAft>
                <a:spcPct val="0"/>
              </a:spcAft>
              <a:buFontTx/>
              <a:buNone/>
              <a:defRPr sz="3200" baseline="0">
                <a:solidFill>
                  <a:schemeClr val="accent2"/>
                </a:solidFill>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NIKCODES.COM</a:t>
            </a:r>
            <a:endParaRPr lang="en-US" kern="0" dirty="0"/>
          </a:p>
        </p:txBody>
      </p:sp>
      <p:sp>
        <p:nvSpPr>
          <p:cNvPr id="37" name="Oval 36"/>
          <p:cNvSpPr/>
          <p:nvPr/>
        </p:nvSpPr>
        <p:spPr bwMode="auto">
          <a:xfrm>
            <a:off x="19088297" y="10242376"/>
            <a:ext cx="2016224" cy="2016224"/>
          </a:xfrm>
          <a:prstGeom prst="ellipse">
            <a:avLst/>
          </a:prstGeom>
          <a:blipFill rotWithShape="1">
            <a:blip r:embed="rId7"/>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8" name="TextBox 37"/>
          <p:cNvSpPr txBox="1"/>
          <p:nvPr/>
        </p:nvSpPr>
        <p:spPr>
          <a:xfrm>
            <a:off x="19481279" y="10527213"/>
            <a:ext cx="1263202" cy="1446550"/>
          </a:xfrm>
          <a:prstGeom prst="rect">
            <a:avLst/>
          </a:prstGeom>
          <a:noFill/>
        </p:spPr>
        <p:txBody>
          <a:bodyPr wrap="square" rtlCol="0">
            <a:spAutoFit/>
          </a:bodyPr>
          <a:lstStyle/>
          <a:p>
            <a:r>
              <a:rPr lang="en-US" sz="8800" dirty="0" smtClean="0">
                <a:solidFill>
                  <a:srgbClr val="FFFFFF"/>
                </a:solidFill>
                <a:latin typeface="Heavyweight" panose="00000400000000000000" pitchFamily="2" charset="0"/>
              </a:rPr>
              <a:t>?</a:t>
            </a:r>
            <a:endParaRPr lang="en-US" sz="8800" dirty="0">
              <a:solidFill>
                <a:srgbClr val="FFFFFF"/>
              </a:solidFill>
              <a:latin typeface="Heavyweight" panose="00000400000000000000" pitchFamily="2" charset="0"/>
            </a:endParaRPr>
          </a:p>
        </p:txBody>
      </p:sp>
      <p:sp>
        <p:nvSpPr>
          <p:cNvPr id="39" name="Rectangular Callout 38"/>
          <p:cNvSpPr/>
          <p:nvPr/>
        </p:nvSpPr>
        <p:spPr bwMode="auto">
          <a:xfrm>
            <a:off x="19573139" y="8298160"/>
            <a:ext cx="3311056" cy="1656184"/>
          </a:xfrm>
          <a:prstGeom prst="wedgeRectCallout">
            <a:avLst>
              <a:gd name="adj1" fmla="val 2200"/>
              <a:gd name="adj2" fmla="val 77030"/>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Text Placeholder 8"/>
          <p:cNvSpPr txBox="1">
            <a:spLocks/>
          </p:cNvSpPr>
          <p:nvPr/>
        </p:nvSpPr>
        <p:spPr>
          <a:xfrm>
            <a:off x="19232313" y="8583859"/>
            <a:ext cx="4028392" cy="1152128"/>
          </a:xfrm>
          <a:prstGeom prst="rect">
            <a:avLst/>
          </a:prstGeom>
        </p:spPr>
        <p:txBody>
          <a:bodyPr vert="horz" anchor="ctr"/>
          <a:lstStyle>
            <a:lvl1pPr marL="0" indent="0" algn="ctr" rtl="0" fontAlgn="base">
              <a:lnSpc>
                <a:spcPct val="90000"/>
              </a:lnSpc>
              <a:spcBef>
                <a:spcPct val="0"/>
              </a:spcBef>
              <a:spcAft>
                <a:spcPct val="0"/>
              </a:spcAft>
              <a:buFontTx/>
              <a:buNone/>
              <a:defRPr sz="3200" baseline="0">
                <a:solidFill>
                  <a:schemeClr val="accent2"/>
                </a:solidFill>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QUESTIONS?</a:t>
            </a:r>
            <a:endParaRPr lang="en-US" kern="0" dirty="0"/>
          </a:p>
        </p:txBody>
      </p:sp>
      <p:sp>
        <p:nvSpPr>
          <p:cNvPr id="7" name="Rectangle 6"/>
          <p:cNvSpPr/>
          <p:nvPr/>
        </p:nvSpPr>
        <p:spPr bwMode="auto">
          <a:xfrm>
            <a:off x="8187387" y="4913784"/>
            <a:ext cx="8009226" cy="8066098"/>
          </a:xfrm>
          <a:prstGeom prst="rect">
            <a:avLst/>
          </a:prstGeom>
          <a:blipFill dpi="0" rotWithShape="1">
            <a:blip r:embed="rId8">
              <a:alphaModFix amt="75000"/>
            </a:blip>
            <a:srcRect/>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6011354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Delete me</a:t>
            </a:r>
            <a:br>
              <a:rPr lang="en-US" dirty="0" smtClean="0"/>
            </a:b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6864" y="1174870"/>
            <a:ext cx="4392488" cy="982530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7458" y="11760491"/>
            <a:ext cx="5081875" cy="198193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28104" y="11256679"/>
            <a:ext cx="6157308" cy="231406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64408" y="2890058"/>
            <a:ext cx="8110113" cy="8110113"/>
          </a:xfrm>
          <a:prstGeom prst="rect">
            <a:avLst/>
          </a:prstGeom>
          <a:ln>
            <a:noFill/>
          </a:ln>
          <a:effectLst/>
        </p:spPr>
      </p:pic>
      <p:sp>
        <p:nvSpPr>
          <p:cNvPr id="7" name="Rectangle 6"/>
          <p:cNvSpPr/>
          <p:nvPr/>
        </p:nvSpPr>
        <p:spPr>
          <a:xfrm>
            <a:off x="10499013" y="5273824"/>
            <a:ext cx="2880320" cy="4555093"/>
          </a:xfrm>
          <a:prstGeom prst="rect">
            <a:avLst/>
          </a:prstGeom>
        </p:spPr>
        <p:txBody>
          <a:bodyPr wrap="square">
            <a:spAutoFit/>
          </a:bodyPr>
          <a:lstStyle/>
          <a:p>
            <a:r>
              <a:rPr lang="en-US" sz="29000" spc="600" dirty="0">
                <a:solidFill>
                  <a:schemeClr val="accent1"/>
                </a:solidFill>
                <a:latin typeface="Veneer extras"/>
                <a:cs typeface="Veneer extras"/>
              </a:rPr>
              <a:t>O</a:t>
            </a:r>
            <a:endParaRPr lang="en-US" sz="29000" dirty="0">
              <a:solidFill>
                <a:schemeClr val="accent1"/>
              </a:solidFill>
            </a:endParaRPr>
          </a:p>
        </p:txBody>
      </p:sp>
    </p:spTree>
    <p:extLst>
      <p:ext uri="{BB962C8B-B14F-4D97-AF65-F5344CB8AC3E}">
        <p14:creationId xmlns:p14="http://schemas.microsoft.com/office/powerpoint/2010/main" val="1671620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smtClean="0"/>
              <a:t>Metrics</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https://stratusstore.com/login</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19" name="Oval 18"/>
          <p:cNvSpPr/>
          <p:nvPr/>
        </p:nvSpPr>
        <p:spPr bwMode="auto">
          <a:xfrm flipH="1">
            <a:off x="20575048" y="3632255"/>
            <a:ext cx="345425" cy="34542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530688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smtClean="0"/>
              <a:t>Time To First Byte</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a:t>
            </a:r>
            <a:r>
              <a:rPr lang="en-US" sz="2800" dirty="0">
                <a:solidFill>
                  <a:schemeClr val="tx1">
                    <a:lumMod val="65000"/>
                  </a:schemeClr>
                </a:solidFill>
                <a:latin typeface="Nevis" panose="02000800000000000000" pitchFamily="2" charset="0"/>
                <a:cs typeface="Courier New" panose="02070309020205020404" pitchFamily="49" charset="0"/>
              </a:rPr>
              <a:t>stratusstore.com/login</a:t>
            </a:r>
          </a:p>
        </p:txBody>
      </p:sp>
      <p:sp>
        <p:nvSpPr>
          <p:cNvPr id="19" name="Oval 18"/>
          <p:cNvSpPr/>
          <p:nvPr/>
        </p:nvSpPr>
        <p:spPr bwMode="auto">
          <a:xfrm flipH="1">
            <a:off x="20575048" y="3632255"/>
            <a:ext cx="345425" cy="34542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6176834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1445346" y="9522296"/>
            <a:ext cx="20162240" cy="5328592"/>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 name="Straight Connector 3"/>
          <p:cNvCxnSpPr/>
          <p:nvPr/>
        </p:nvCxnSpPr>
        <p:spPr bwMode="auto">
          <a:xfrm>
            <a:off x="1462808" y="10098360"/>
            <a:ext cx="20162240" cy="0"/>
          </a:xfrm>
          <a:prstGeom prst="line">
            <a:avLst/>
          </a:prstGeom>
          <a:solidFill>
            <a:srgbClr val="ECB100"/>
          </a:solidFill>
          <a:ln w="63500">
            <a:solidFill>
              <a:schemeClr val="bg1"/>
            </a:solid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smtClean="0"/>
              <a:t>Time To First Byte - details</a:t>
            </a:r>
            <a:endParaRPr lang="en-US" dirty="0"/>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a:t>
            </a:r>
            <a:r>
              <a:rPr lang="en-US" sz="2800" dirty="0">
                <a:solidFill>
                  <a:schemeClr val="tx1">
                    <a:lumMod val="65000"/>
                  </a:schemeClr>
                </a:solidFill>
                <a:latin typeface="Nevis" panose="02000800000000000000" pitchFamily="2" charset="0"/>
                <a:cs typeface="Courier New" panose="02070309020205020404" pitchFamily="49" charset="0"/>
              </a:rPr>
              <a:t>stratusstore.com/login</a:t>
            </a:r>
          </a:p>
        </p:txBody>
      </p:sp>
      <p:sp>
        <p:nvSpPr>
          <p:cNvPr id="19" name="Oval 18"/>
          <p:cNvSpPr/>
          <p:nvPr/>
        </p:nvSpPr>
        <p:spPr bwMode="auto">
          <a:xfrm flipH="1">
            <a:off x="20575048" y="3632255"/>
            <a:ext cx="345425" cy="34542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6" name="TextBox 25"/>
          <p:cNvSpPr txBox="1"/>
          <p:nvPr/>
        </p:nvSpPr>
        <p:spPr>
          <a:xfrm>
            <a:off x="1462808" y="9522296"/>
            <a:ext cx="11521280" cy="584775"/>
          </a:xfrm>
          <a:prstGeom prst="rect">
            <a:avLst/>
          </a:prstGeom>
          <a:noFill/>
        </p:spPr>
        <p:txBody>
          <a:bodyPr wrap="square" rtlCol="0">
            <a:spAutoFit/>
          </a:bodyPr>
          <a:lstStyle/>
          <a:p>
            <a:pPr algn="l"/>
            <a:r>
              <a:rPr lang="en-US" sz="3200" b="1" dirty="0" smtClean="0">
                <a:solidFill>
                  <a:schemeClr val="bg2"/>
                </a:solidFill>
                <a:latin typeface="Consolas" panose="020B0609020204030204" pitchFamily="49" charset="0"/>
                <a:cs typeface="Consolas" panose="020B0609020204030204" pitchFamily="49" charset="0"/>
              </a:rPr>
              <a:t>&lt;</a:t>
            </a:r>
            <a:r>
              <a:rPr lang="en-US" sz="3200" b="1" dirty="0" smtClean="0">
                <a:solidFill>
                  <a:schemeClr val="accent2"/>
                </a:solidFill>
                <a:latin typeface="Consolas" panose="020B0609020204030204" pitchFamily="49" charset="0"/>
                <a:cs typeface="Consolas" panose="020B0609020204030204" pitchFamily="49" charset="0"/>
              </a:rPr>
              <a:t>F12</a:t>
            </a:r>
            <a:r>
              <a:rPr lang="en-US" sz="3200" b="1" dirty="0" smtClean="0">
                <a:solidFill>
                  <a:schemeClr val="bg2"/>
                </a:solidFill>
                <a:latin typeface="Consolas" panose="020B0609020204030204" pitchFamily="49" charset="0"/>
                <a:cs typeface="Consolas" panose="020B0609020204030204" pitchFamily="49" charset="0"/>
              </a:rPr>
              <a:t>/&gt; </a:t>
            </a:r>
            <a:r>
              <a:rPr lang="en-US" sz="3200" b="1" dirty="0" smtClean="0">
                <a:solidFill>
                  <a:schemeClr val="accent2"/>
                </a:solidFill>
                <a:latin typeface="Consolas" panose="020B0609020204030204" pitchFamily="49" charset="0"/>
                <a:cs typeface="Consolas" panose="020B0609020204030204" pitchFamily="49" charset="0"/>
              </a:rPr>
              <a:t>Tools </a:t>
            </a:r>
            <a:r>
              <a:rPr lang="en-US" sz="3200" dirty="0" smtClean="0">
                <a:solidFill>
                  <a:schemeClr val="tx1">
                    <a:lumMod val="50000"/>
                  </a:schemeClr>
                </a:solidFill>
              </a:rPr>
              <a:t>▸ </a:t>
            </a:r>
            <a:r>
              <a:rPr lang="en-US" sz="3200" b="1" dirty="0" smtClean="0">
                <a:solidFill>
                  <a:schemeClr val="bg1"/>
                </a:solidFill>
                <a:latin typeface="Consolas" panose="020B0609020204030204" pitchFamily="49" charset="0"/>
                <a:cs typeface="Consolas" panose="020B0609020204030204" pitchFamily="49" charset="0"/>
              </a:rPr>
              <a:t>Network</a:t>
            </a:r>
            <a:endParaRPr lang="en-US" sz="3200" b="1" dirty="0">
              <a:solidFill>
                <a:schemeClr val="bg1"/>
              </a:solidFill>
              <a:latin typeface="Consolas" panose="020B0609020204030204" pitchFamily="49" charset="0"/>
              <a:cs typeface="Consolas" panose="020B0609020204030204" pitchFamily="49" charset="0"/>
            </a:endParaRPr>
          </a:p>
        </p:txBody>
      </p:sp>
      <p:sp>
        <p:nvSpPr>
          <p:cNvPr id="27" name="TextBox 26"/>
          <p:cNvSpPr txBox="1"/>
          <p:nvPr/>
        </p:nvSpPr>
        <p:spPr>
          <a:xfrm>
            <a:off x="17376576" y="9513585"/>
            <a:ext cx="4104456" cy="584775"/>
          </a:xfrm>
          <a:prstGeom prst="rect">
            <a:avLst/>
          </a:prstGeom>
          <a:noFill/>
        </p:spPr>
        <p:txBody>
          <a:bodyPr wrap="square" rtlCol="0">
            <a:spAutoFit/>
          </a:bodyPr>
          <a:lstStyle/>
          <a:p>
            <a:pPr algn="r"/>
            <a:r>
              <a:rPr lang="en-US" sz="3200" b="1" dirty="0" smtClean="0">
                <a:solidFill>
                  <a:schemeClr val="accent4"/>
                </a:solidFill>
                <a:latin typeface="Consolas" panose="020B0609020204030204" pitchFamily="49" charset="0"/>
                <a:cs typeface="Consolas" panose="020B0609020204030204" pitchFamily="49" charset="0"/>
              </a:rPr>
              <a:t>x</a:t>
            </a:r>
            <a:endParaRPr lang="en-US" sz="3200" b="1" dirty="0">
              <a:solidFill>
                <a:schemeClr val="accent4"/>
              </a:solidFill>
              <a:latin typeface="Consolas" panose="020B0609020204030204" pitchFamily="49" charset="0"/>
              <a:cs typeface="Consolas" panose="020B0609020204030204" pitchFamily="49" charset="0"/>
            </a:endParaRPr>
          </a:p>
        </p:txBody>
      </p:sp>
      <p:sp>
        <p:nvSpPr>
          <p:cNvPr id="28" name="TextBox 27"/>
          <p:cNvSpPr txBox="1"/>
          <p:nvPr/>
        </p:nvSpPr>
        <p:spPr>
          <a:xfrm>
            <a:off x="16800512" y="9441577"/>
            <a:ext cx="4104456" cy="584775"/>
          </a:xfrm>
          <a:prstGeom prst="rect">
            <a:avLst/>
          </a:prstGeom>
          <a:noFill/>
        </p:spPr>
        <p:txBody>
          <a:bodyPr wrap="square" rtlCol="0">
            <a:spAutoFit/>
          </a:bodyPr>
          <a:lstStyle/>
          <a:p>
            <a:pPr algn="r"/>
            <a:r>
              <a:rPr lang="en-US" sz="3200" b="1" dirty="0" smtClean="0">
                <a:solidFill>
                  <a:schemeClr val="accent4"/>
                </a:solidFill>
                <a:latin typeface="Consolas" panose="020B0609020204030204" pitchFamily="49" charset="0"/>
                <a:cs typeface="Consolas" panose="020B0609020204030204" pitchFamily="49" charset="0"/>
              </a:rPr>
              <a:t>_</a:t>
            </a:r>
            <a:endParaRPr lang="en-US" sz="3200" b="1" dirty="0">
              <a:solidFill>
                <a:schemeClr val="accent4"/>
              </a:solidFill>
              <a:latin typeface="Consolas" panose="020B0609020204030204" pitchFamily="49" charset="0"/>
              <a:cs typeface="Consolas" panose="020B0609020204030204" pitchFamily="49" charset="0"/>
            </a:endParaRPr>
          </a:p>
        </p:txBody>
      </p:sp>
      <p:sp>
        <p:nvSpPr>
          <p:cNvPr id="29" name="TextBox 28"/>
          <p:cNvSpPr txBox="1"/>
          <p:nvPr/>
        </p:nvSpPr>
        <p:spPr>
          <a:xfrm>
            <a:off x="1471292" y="11034464"/>
            <a:ext cx="11152756" cy="584775"/>
          </a:xfrm>
          <a:prstGeom prst="rect">
            <a:avLst/>
          </a:prstGeom>
          <a:noFill/>
        </p:spPr>
        <p:txBody>
          <a:bodyPr wrap="square" rtlCol="0">
            <a:spAutoFit/>
          </a:bodyPr>
          <a:lstStyle/>
          <a:p>
            <a:pPr algn="l"/>
            <a:r>
              <a:rPr lang="en-US" sz="3200" dirty="0" smtClean="0">
                <a:solidFill>
                  <a:srgbClr val="00B050"/>
                </a:solidFill>
                <a:latin typeface="Web Symbols" pitchFamily="50" charset="0"/>
              </a:rPr>
              <a:t>/</a:t>
            </a:r>
            <a:r>
              <a:rPr lang="en-US" sz="3200" dirty="0" smtClean="0">
                <a:latin typeface="Web Symbols" pitchFamily="50" charset="0"/>
              </a:rPr>
              <a:t> </a:t>
            </a:r>
            <a:r>
              <a:rPr lang="en-US" sz="3200" dirty="0" smtClean="0">
                <a:solidFill>
                  <a:schemeClr val="bg2"/>
                </a:solidFill>
                <a:latin typeface="Consolas" panose="020B0609020204030204" pitchFamily="49" charset="0"/>
                <a:cs typeface="Consolas" panose="020B0609020204030204" pitchFamily="49" charset="0"/>
              </a:rPr>
              <a:t>200  /login      html</a:t>
            </a:r>
            <a:endParaRPr lang="en-US" sz="3200" dirty="0">
              <a:solidFill>
                <a:schemeClr val="accent2"/>
              </a:solidFill>
              <a:latin typeface="Consolas" panose="020B0609020204030204" pitchFamily="49" charset="0"/>
              <a:cs typeface="Consolas" panose="020B0609020204030204" pitchFamily="49" charset="0"/>
            </a:endParaRPr>
          </a:p>
        </p:txBody>
      </p:sp>
      <p:sp>
        <p:nvSpPr>
          <p:cNvPr id="30" name="Rectangle 29"/>
          <p:cNvSpPr/>
          <p:nvPr/>
        </p:nvSpPr>
        <p:spPr bwMode="auto">
          <a:xfrm>
            <a:off x="7079432" y="10962456"/>
            <a:ext cx="1728192" cy="827929"/>
          </a:xfrm>
          <a:prstGeom prst="rect">
            <a:avLst/>
          </a:prstGeom>
          <a:blipFill dpi="0" rotWithShape="1">
            <a:blip r:embed="rId6"/>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1" name="Rectangle 30"/>
          <p:cNvSpPr/>
          <p:nvPr/>
        </p:nvSpPr>
        <p:spPr bwMode="auto">
          <a:xfrm>
            <a:off x="8735617" y="10962456"/>
            <a:ext cx="2736304" cy="827929"/>
          </a:xfrm>
          <a:prstGeom prst="rect">
            <a:avLst/>
          </a:prstGeom>
          <a:blipFill dpi="0" rotWithShape="1">
            <a:blip r:embed="rId7"/>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2" name="Rectangle 31"/>
          <p:cNvSpPr/>
          <p:nvPr/>
        </p:nvSpPr>
        <p:spPr bwMode="auto">
          <a:xfrm>
            <a:off x="11399912" y="10962456"/>
            <a:ext cx="2987148" cy="827929"/>
          </a:xfrm>
          <a:prstGeom prst="rect">
            <a:avLst/>
          </a:prstGeom>
          <a:blipFill dpi="0" rotWithShape="1">
            <a:blip r:embed="rId8"/>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Rectangle 32"/>
          <p:cNvSpPr/>
          <p:nvPr/>
        </p:nvSpPr>
        <p:spPr bwMode="auto">
          <a:xfrm>
            <a:off x="14352240" y="10962456"/>
            <a:ext cx="4608512" cy="827929"/>
          </a:xfrm>
          <a:prstGeom prst="rect">
            <a:avLst/>
          </a:prstGeom>
          <a:blipFill dpi="0" rotWithShape="1">
            <a:blip r:embed="rId9"/>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Rectangle 33"/>
          <p:cNvSpPr/>
          <p:nvPr/>
        </p:nvSpPr>
        <p:spPr bwMode="auto">
          <a:xfrm>
            <a:off x="18960752" y="10962456"/>
            <a:ext cx="2376264" cy="827929"/>
          </a:xfrm>
          <a:prstGeom prst="rect">
            <a:avLst/>
          </a:prstGeom>
          <a:blipFill dpi="0" rotWithShape="1">
            <a:blip r:embed="rId10"/>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6" name="Isosceles Triangle 35"/>
          <p:cNvSpPr/>
          <p:nvPr/>
        </p:nvSpPr>
        <p:spPr bwMode="auto">
          <a:xfrm rot="16200000">
            <a:off x="20613062" y="10778725"/>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7" name="Isosceles Triangle 36"/>
          <p:cNvSpPr/>
          <p:nvPr/>
        </p:nvSpPr>
        <p:spPr bwMode="auto">
          <a:xfrm rot="16200000">
            <a:off x="20613062" y="11066431"/>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8" name="Isosceles Triangle 37"/>
          <p:cNvSpPr/>
          <p:nvPr/>
        </p:nvSpPr>
        <p:spPr bwMode="auto">
          <a:xfrm rot="16200000">
            <a:off x="20613062" y="11354463"/>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9" name="Isosceles Triangle 38"/>
          <p:cNvSpPr/>
          <p:nvPr/>
        </p:nvSpPr>
        <p:spPr bwMode="auto">
          <a:xfrm rot="16200000">
            <a:off x="20613062" y="11606654"/>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TextBox 39"/>
          <p:cNvSpPr txBox="1"/>
          <p:nvPr/>
        </p:nvSpPr>
        <p:spPr>
          <a:xfrm>
            <a:off x="1471292" y="12114584"/>
            <a:ext cx="11152756" cy="584775"/>
          </a:xfrm>
          <a:prstGeom prst="rect">
            <a:avLst/>
          </a:prstGeom>
          <a:noFill/>
        </p:spPr>
        <p:txBody>
          <a:bodyPr wrap="square" rtlCol="0">
            <a:spAutoFit/>
          </a:bodyPr>
          <a:lstStyle/>
          <a:p>
            <a:pPr algn="l"/>
            <a:r>
              <a:rPr lang="en-US" sz="3200" dirty="0" smtClean="0">
                <a:solidFill>
                  <a:schemeClr val="bg1">
                    <a:lumMod val="40000"/>
                    <a:lumOff val="60000"/>
                  </a:schemeClr>
                </a:solidFill>
                <a:latin typeface="Web Symbols" pitchFamily="50" charset="0"/>
              </a:rPr>
              <a:t>/ </a:t>
            </a:r>
            <a:r>
              <a:rPr lang="en-US" sz="3200" dirty="0" smtClean="0">
                <a:solidFill>
                  <a:schemeClr val="bg1">
                    <a:lumMod val="40000"/>
                    <a:lumOff val="60000"/>
                  </a:schemeClr>
                </a:solidFill>
                <a:latin typeface="Consolas" panose="020B0609020204030204" pitchFamily="49" charset="0"/>
                <a:cs typeface="Consolas" panose="020B0609020204030204" pitchFamily="49" charset="0"/>
              </a:rPr>
              <a:t>200  /style.css  </a:t>
            </a:r>
            <a:r>
              <a:rPr lang="en-US" sz="3200" dirty="0" err="1" smtClean="0">
                <a:solidFill>
                  <a:schemeClr val="bg1">
                    <a:lumMod val="40000"/>
                    <a:lumOff val="60000"/>
                  </a:schemeClr>
                </a:solidFill>
                <a:latin typeface="Consolas" panose="020B0609020204030204" pitchFamily="49" charset="0"/>
                <a:cs typeface="Consolas" panose="020B0609020204030204" pitchFamily="49" charset="0"/>
              </a:rPr>
              <a:t>css</a:t>
            </a:r>
            <a:endParaRPr lang="en-US" sz="3200" dirty="0">
              <a:solidFill>
                <a:schemeClr val="bg1">
                  <a:lumMod val="40000"/>
                  <a:lumOff val="60000"/>
                </a:schemeClr>
              </a:solidFill>
              <a:latin typeface="Consolas" panose="020B0609020204030204" pitchFamily="49" charset="0"/>
              <a:cs typeface="Consolas" panose="020B0609020204030204" pitchFamily="49" charset="0"/>
            </a:endParaRPr>
          </a:p>
        </p:txBody>
      </p:sp>
      <p:sp>
        <p:nvSpPr>
          <p:cNvPr id="42" name="TextBox 41"/>
          <p:cNvSpPr txBox="1"/>
          <p:nvPr/>
        </p:nvSpPr>
        <p:spPr>
          <a:xfrm>
            <a:off x="1462808" y="13113985"/>
            <a:ext cx="11152756" cy="584775"/>
          </a:xfrm>
          <a:prstGeom prst="rect">
            <a:avLst/>
          </a:prstGeom>
          <a:noFill/>
        </p:spPr>
        <p:txBody>
          <a:bodyPr wrap="square" rtlCol="0">
            <a:spAutoFit/>
          </a:bodyPr>
          <a:lstStyle/>
          <a:p>
            <a:pPr algn="l"/>
            <a:r>
              <a:rPr lang="en-US" sz="3200" dirty="0" smtClean="0">
                <a:solidFill>
                  <a:schemeClr val="bg1">
                    <a:lumMod val="40000"/>
                    <a:lumOff val="60000"/>
                  </a:schemeClr>
                </a:solidFill>
                <a:latin typeface="Web Symbols" pitchFamily="50" charset="0"/>
              </a:rPr>
              <a:t>/ </a:t>
            </a:r>
            <a:r>
              <a:rPr lang="en-US" sz="3200" dirty="0" smtClean="0">
                <a:solidFill>
                  <a:schemeClr val="bg1">
                    <a:lumMod val="40000"/>
                    <a:lumOff val="60000"/>
                  </a:schemeClr>
                </a:solidFill>
                <a:latin typeface="Consolas" panose="020B0609020204030204" pitchFamily="49" charset="0"/>
                <a:cs typeface="Consolas" panose="020B0609020204030204" pitchFamily="49" charset="0"/>
              </a:rPr>
              <a:t>200  /logo.png	   </a:t>
            </a:r>
            <a:r>
              <a:rPr lang="en-US" sz="3200" dirty="0" err="1" smtClean="0">
                <a:solidFill>
                  <a:schemeClr val="bg1">
                    <a:lumMod val="40000"/>
                    <a:lumOff val="60000"/>
                  </a:schemeClr>
                </a:solidFill>
                <a:latin typeface="Consolas" panose="020B0609020204030204" pitchFamily="49" charset="0"/>
                <a:cs typeface="Consolas" panose="020B0609020204030204" pitchFamily="49" charset="0"/>
              </a:rPr>
              <a:t>img</a:t>
            </a:r>
            <a:endParaRPr lang="en-US" sz="3200" dirty="0">
              <a:solidFill>
                <a:schemeClr val="bg1">
                  <a:lumMod val="40000"/>
                  <a:lumOff val="60000"/>
                </a:schemeClr>
              </a:solidFill>
              <a:latin typeface="Consolas" panose="020B0609020204030204" pitchFamily="49" charset="0"/>
              <a:cs typeface="Consolas" panose="020B0609020204030204" pitchFamily="49" charset="0"/>
            </a:endParaRPr>
          </a:p>
        </p:txBody>
      </p:sp>
      <p:sp>
        <p:nvSpPr>
          <p:cNvPr id="43" name="Rectangle 42"/>
          <p:cNvSpPr/>
          <p:nvPr/>
        </p:nvSpPr>
        <p:spPr bwMode="auto">
          <a:xfrm>
            <a:off x="14856296" y="12069370"/>
            <a:ext cx="6243752" cy="827929"/>
          </a:xfrm>
          <a:prstGeom prst="rect">
            <a:avLst/>
          </a:prstGeom>
          <a:blipFill dpi="0" rotWithShape="1">
            <a:blip r:embed="rId11">
              <a:alphaModFix amt="85000"/>
            </a:blip>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4" name="Rectangle 43"/>
          <p:cNvSpPr/>
          <p:nvPr/>
        </p:nvSpPr>
        <p:spPr bwMode="auto">
          <a:xfrm>
            <a:off x="15605354" y="13176284"/>
            <a:ext cx="5494693" cy="827929"/>
          </a:xfrm>
          <a:prstGeom prst="rect">
            <a:avLst/>
          </a:prstGeom>
          <a:blipFill dpi="0" rotWithShape="1">
            <a:blip r:embed="rId11">
              <a:alphaModFix amt="85000"/>
            </a:blip>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5" name="Isosceles Triangle 44"/>
          <p:cNvSpPr/>
          <p:nvPr/>
        </p:nvSpPr>
        <p:spPr bwMode="auto">
          <a:xfrm rot="16200000">
            <a:off x="20613062" y="11930527"/>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Isosceles Triangle 45"/>
          <p:cNvSpPr/>
          <p:nvPr/>
        </p:nvSpPr>
        <p:spPr bwMode="auto">
          <a:xfrm rot="16200000">
            <a:off x="20613062" y="12218559"/>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Isosceles Triangle 46"/>
          <p:cNvSpPr/>
          <p:nvPr/>
        </p:nvSpPr>
        <p:spPr bwMode="auto">
          <a:xfrm rot="16200000">
            <a:off x="20613062" y="12470750"/>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8" name="Isosceles Triangle 47"/>
          <p:cNvSpPr/>
          <p:nvPr/>
        </p:nvSpPr>
        <p:spPr bwMode="auto">
          <a:xfrm rot="16200000">
            <a:off x="20613062" y="13082656"/>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9" name="Isosceles Triangle 48"/>
          <p:cNvSpPr/>
          <p:nvPr/>
        </p:nvSpPr>
        <p:spPr bwMode="auto">
          <a:xfrm rot="16200000">
            <a:off x="20613062" y="13370688"/>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0" name="Isosceles Triangle 49"/>
          <p:cNvSpPr/>
          <p:nvPr/>
        </p:nvSpPr>
        <p:spPr bwMode="auto">
          <a:xfrm rot="16200000">
            <a:off x="20613062" y="13622879"/>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1" name="TextBox 40"/>
          <p:cNvSpPr txBox="1"/>
          <p:nvPr/>
        </p:nvSpPr>
        <p:spPr>
          <a:xfrm>
            <a:off x="1488754" y="10161657"/>
            <a:ext cx="20136294" cy="584775"/>
          </a:xfrm>
          <a:prstGeom prst="rect">
            <a:avLst/>
          </a:prstGeom>
          <a:noFill/>
        </p:spPr>
        <p:txBody>
          <a:bodyPr wrap="square" rtlCol="0">
            <a:spAutoFit/>
          </a:bodyPr>
          <a:lstStyle/>
          <a:p>
            <a:pPr algn="l"/>
            <a:r>
              <a:rPr lang="en-US" sz="3200" b="1" dirty="0" smtClean="0">
                <a:solidFill>
                  <a:schemeClr val="bg2"/>
                </a:solidFill>
                <a:latin typeface="Consolas" panose="020B0609020204030204" pitchFamily="49" charset="0"/>
                <a:cs typeface="Consolas" panose="020B0609020204030204" pitchFamily="49" charset="0"/>
              </a:rPr>
              <a:t>Status   URL       Type    DNS      TCP          TLS             TTFB         Download</a:t>
            </a:r>
            <a:endParaRPr lang="en-US" sz="3200" b="1" dirty="0">
              <a:solidFill>
                <a:schemeClr val="accent2"/>
              </a:solidFill>
              <a:latin typeface="Consolas" panose="020B0609020204030204" pitchFamily="49" charset="0"/>
              <a:cs typeface="Consolas" panose="020B0609020204030204" pitchFamily="49" charset="0"/>
            </a:endParaRPr>
          </a:p>
        </p:txBody>
      </p:sp>
      <p:cxnSp>
        <p:nvCxnSpPr>
          <p:cNvPr id="51" name="Straight Connector 50"/>
          <p:cNvCxnSpPr/>
          <p:nvPr/>
        </p:nvCxnSpPr>
        <p:spPr bwMode="auto">
          <a:xfrm>
            <a:off x="1462808" y="10746432"/>
            <a:ext cx="20162240" cy="0"/>
          </a:xfrm>
          <a:prstGeom prst="line">
            <a:avLst/>
          </a:prstGeom>
          <a:solidFill>
            <a:srgbClr val="ECB100"/>
          </a:solidFill>
          <a:ln w="15875">
            <a:solidFill>
              <a:schemeClr val="bg1"/>
            </a:solid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5156161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smtClean="0"/>
              <a:t>Time To Title</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6" name="Rectangle 15"/>
          <p:cNvSpPr/>
          <p:nvPr/>
        </p:nvSpPr>
        <p:spPr>
          <a:xfrm>
            <a:off x="3291237" y="3545632"/>
            <a:ext cx="7388595" cy="707886"/>
          </a:xfrm>
          <a:prstGeom prst="rect">
            <a:avLst/>
          </a:prstGeom>
        </p:spPr>
        <p:txBody>
          <a:bodyPr wrap="square">
            <a:spAutoFit/>
          </a:bodyPr>
          <a:lstStyle/>
          <a:p>
            <a:pPr algn="l"/>
            <a:r>
              <a:rPr lang="en-US" sz="4000" dirty="0" smtClean="0">
                <a:solidFill>
                  <a:schemeClr val="bg2"/>
                </a:solidFill>
                <a:latin typeface="Heavyweight" panose="00000400000000000000" pitchFamily="2" charset="0"/>
              </a:rPr>
              <a:t>Stratus Store - Safe Storage Login</a:t>
            </a:r>
            <a:endParaRPr lang="en-US" sz="4000" dirty="0">
              <a:solidFill>
                <a:schemeClr val="bg2"/>
              </a:solidFill>
              <a:latin typeface="Heavyweight" panose="00000400000000000000" pitchFamily="2"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a:t>
            </a:r>
            <a:r>
              <a:rPr lang="en-US" sz="2800" dirty="0">
                <a:solidFill>
                  <a:schemeClr val="tx1">
                    <a:lumMod val="65000"/>
                  </a:schemeClr>
                </a:solidFill>
                <a:latin typeface="Nevis" panose="02000800000000000000" pitchFamily="2" charset="0"/>
                <a:cs typeface="Courier New" panose="02070309020205020404" pitchFamily="49" charset="0"/>
              </a:rPr>
              <a:t>stratusstore.com/login</a:t>
            </a:r>
          </a:p>
        </p:txBody>
      </p:sp>
      <p:sp>
        <p:nvSpPr>
          <p:cNvPr id="19" name="Oval 18"/>
          <p:cNvSpPr/>
          <p:nvPr/>
        </p:nvSpPr>
        <p:spPr bwMode="auto">
          <a:xfrm flipH="1">
            <a:off x="20575048" y="3632255"/>
            <a:ext cx="345425" cy="34542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321457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1462808" y="5101786"/>
            <a:ext cx="20162240" cy="9749102"/>
          </a:xfrm>
          <a:prstGeom prst="rect">
            <a:avLst/>
          </a:prstGeom>
          <a:solidFill>
            <a:schemeClr val="tx1"/>
          </a:solid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smtClean="0"/>
              <a:t>Time To First Paint</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6" name="Rectangle 15"/>
          <p:cNvSpPr/>
          <p:nvPr/>
        </p:nvSpPr>
        <p:spPr>
          <a:xfrm>
            <a:off x="3291237" y="3545632"/>
            <a:ext cx="7820643" cy="707886"/>
          </a:xfrm>
          <a:prstGeom prst="rect">
            <a:avLst/>
          </a:prstGeom>
        </p:spPr>
        <p:txBody>
          <a:bodyPr wrap="square">
            <a:spAutoFit/>
          </a:bodyPr>
          <a:lstStyle/>
          <a:p>
            <a:pPr algn="l"/>
            <a:r>
              <a:rPr lang="en-US" sz="4000" dirty="0" smtClean="0">
                <a:solidFill>
                  <a:schemeClr val="bg2"/>
                </a:solidFill>
                <a:latin typeface="Heavyweight" panose="00000400000000000000" pitchFamily="2" charset="0"/>
              </a:rPr>
              <a:t>Stratus Store - Safe Storage Login</a:t>
            </a:r>
            <a:endParaRPr lang="en-US" sz="4000" dirty="0">
              <a:solidFill>
                <a:schemeClr val="bg2"/>
              </a:solidFill>
              <a:latin typeface="Heavyweight" panose="00000400000000000000" pitchFamily="2"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a:t>
            </a:r>
            <a:r>
              <a:rPr lang="en-US" sz="2800" dirty="0">
                <a:solidFill>
                  <a:schemeClr val="tx1">
                    <a:lumMod val="65000"/>
                  </a:schemeClr>
                </a:solidFill>
                <a:latin typeface="Nevis" panose="02000800000000000000" pitchFamily="2" charset="0"/>
                <a:cs typeface="Courier New" panose="02070309020205020404" pitchFamily="49" charset="0"/>
              </a:rPr>
              <a:t>stratusstore.com/login</a:t>
            </a:r>
          </a:p>
        </p:txBody>
      </p:sp>
      <p:sp>
        <p:nvSpPr>
          <p:cNvPr id="19" name="Oval 18"/>
          <p:cNvSpPr/>
          <p:nvPr/>
        </p:nvSpPr>
        <p:spPr bwMode="auto">
          <a:xfrm flipH="1">
            <a:off x="20575048" y="3632255"/>
            <a:ext cx="345425" cy="34542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TextBox 39"/>
          <p:cNvSpPr txBox="1"/>
          <p:nvPr/>
        </p:nvSpPr>
        <p:spPr>
          <a:xfrm>
            <a:off x="1596718" y="5266274"/>
            <a:ext cx="7141692" cy="2554545"/>
          </a:xfrm>
          <a:prstGeom prst="rect">
            <a:avLst/>
          </a:prstGeom>
          <a:noFill/>
        </p:spPr>
        <p:txBody>
          <a:bodyPr wrap="square" rtlCol="0">
            <a:spAutoFit/>
          </a:bodyPr>
          <a:lstStyle/>
          <a:p>
            <a:pPr algn="l"/>
            <a:r>
              <a:rPr lang="en-US" sz="8000" dirty="0">
                <a:solidFill>
                  <a:schemeClr val="bg1"/>
                </a:solidFill>
                <a:latin typeface="Times New Roman" panose="02020603050405020304" pitchFamily="18" charset="0"/>
                <a:cs typeface="Times New Roman" panose="02020603050405020304" pitchFamily="18" charset="0"/>
              </a:rPr>
              <a:t>s</a:t>
            </a:r>
            <a:r>
              <a:rPr lang="en-US" sz="8000" dirty="0" smtClean="0">
                <a:solidFill>
                  <a:schemeClr val="bg1"/>
                </a:solidFill>
                <a:latin typeface="Times New Roman" panose="02020603050405020304" pitchFamily="18" charset="0"/>
                <a:cs typeface="Times New Roman" panose="02020603050405020304" pitchFamily="18" charset="0"/>
              </a:rPr>
              <a:t>tratus</a:t>
            </a:r>
            <a:br>
              <a:rPr lang="en-US" sz="8000" dirty="0" smtClean="0">
                <a:solidFill>
                  <a:schemeClr val="bg1"/>
                </a:solidFill>
                <a:latin typeface="Times New Roman" panose="02020603050405020304" pitchFamily="18" charset="0"/>
                <a:cs typeface="Times New Roman" panose="02020603050405020304" pitchFamily="18" charset="0"/>
              </a:rPr>
            </a:br>
            <a:r>
              <a:rPr lang="en-US" sz="8000" dirty="0" smtClean="0">
                <a:solidFill>
                  <a:schemeClr val="bg1"/>
                </a:solidFill>
                <a:latin typeface="Times New Roman" panose="02020603050405020304" pitchFamily="18" charset="0"/>
                <a:cs typeface="Times New Roman" panose="02020603050405020304" pitchFamily="18" charset="0"/>
              </a:rPr>
              <a:t>store</a:t>
            </a:r>
            <a:endParaRPr lang="en-US" sz="8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8574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Title &amp; Subtitle ">
  <a:themeElements>
    <a:clrScheme name="Offset Gray Colorful">
      <a:dk1>
        <a:srgbClr val="FFFFFF"/>
      </a:dk1>
      <a:lt1>
        <a:srgbClr val="464646"/>
      </a:lt1>
      <a:dk2>
        <a:srgbClr val="FFFFFF"/>
      </a:dk2>
      <a:lt2>
        <a:srgbClr val="464646"/>
      </a:lt2>
      <a:accent1>
        <a:srgbClr val="CDA627"/>
      </a:accent1>
      <a:accent2>
        <a:srgbClr val="2FA2A7"/>
      </a:accent2>
      <a:accent3>
        <a:srgbClr val="FFFFFF"/>
      </a:accent3>
      <a:accent4>
        <a:srgbClr val="A4452F"/>
      </a:accent4>
      <a:accent5>
        <a:srgbClr val="E5DECE"/>
      </a:accent5>
      <a:accent6>
        <a:srgbClr val="FFFFFF"/>
      </a:accent6>
      <a:hlink>
        <a:srgbClr val="2FA2A7"/>
      </a:hlink>
      <a:folHlink>
        <a:srgbClr val="E5DECE"/>
      </a:folHlink>
    </a:clrScheme>
    <a:fontScheme name="Title &amp; Subtitle ">
      <a:majorFont>
        <a:latin typeface="Amatic SC Bold"/>
        <a:ea typeface="ヒラギノ角ゴ ProN W6"/>
        <a:cs typeface="ヒラギノ角ゴ ProN W6"/>
      </a:majorFont>
      <a:minorFont>
        <a:latin typeface="Novecento wide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o Heading Pages">
  <a:themeElements>
    <a:clrScheme name="Offset Gray Colorful">
      <a:dk1>
        <a:srgbClr val="FFFFFF"/>
      </a:dk1>
      <a:lt1>
        <a:srgbClr val="464646"/>
      </a:lt1>
      <a:dk2>
        <a:srgbClr val="FFFFFF"/>
      </a:dk2>
      <a:lt2>
        <a:srgbClr val="464646"/>
      </a:lt2>
      <a:accent1>
        <a:srgbClr val="CDA627"/>
      </a:accent1>
      <a:accent2>
        <a:srgbClr val="2FA2A7"/>
      </a:accent2>
      <a:accent3>
        <a:srgbClr val="FFFFFF"/>
      </a:accent3>
      <a:accent4>
        <a:srgbClr val="A4452F"/>
      </a:accent4>
      <a:accent5>
        <a:srgbClr val="E5DECE"/>
      </a:accent5>
      <a:accent6>
        <a:srgbClr val="FFFFFF"/>
      </a:accent6>
      <a:hlink>
        <a:srgbClr val="2FA2A7"/>
      </a:hlink>
      <a:folHlink>
        <a:srgbClr val="E5DECE"/>
      </a:folHlink>
    </a:clrScheme>
    <a:fontScheme name="A Single, Numbered Idea">
      <a:majorFont>
        <a:latin typeface="Amatic SC Bold"/>
        <a:ea typeface="ヒラギノ角ゴ ProN W6"/>
        <a:cs typeface="ヒラギノ角ゴ ProN W6"/>
      </a:majorFont>
      <a:minorFont>
        <a:latin typeface="Novecento wide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3"/>
        </a:solidFill>
        <a:ln>
          <a:noFill/>
        </a:ln>
        <a:effectLst>
          <a:outerShdw blurRad="152400" dist="101600" dir="2760000" algn="tl" rotWithShape="0">
            <a:srgbClr val="000000">
              <a:alpha val="20000"/>
            </a:srgbClr>
          </a:outerShdw>
        </a:effectLst>
        <a:ex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A Single, Numbered Id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20868</TotalTime>
  <Pages>0</Pages>
  <Words>1613</Words>
  <Characters>0</Characters>
  <Application>Microsoft Office PowerPoint</Application>
  <PresentationFormat>Custom</PresentationFormat>
  <Lines>0</Lines>
  <Paragraphs>595</Paragraphs>
  <Slides>44</Slides>
  <Notes>22</Notes>
  <HiddenSlides>0</HiddenSlides>
  <MMClips>0</MMClips>
  <ScaleCrop>false</ScaleCrop>
  <HeadingPairs>
    <vt:vector size="6" baseType="variant">
      <vt:variant>
        <vt:lpstr>Fonts Used</vt:lpstr>
      </vt:variant>
      <vt:variant>
        <vt:i4>27</vt:i4>
      </vt:variant>
      <vt:variant>
        <vt:lpstr>Theme</vt:lpstr>
      </vt:variant>
      <vt:variant>
        <vt:i4>2</vt:i4>
      </vt:variant>
      <vt:variant>
        <vt:lpstr>Slide Titles</vt:lpstr>
      </vt:variant>
      <vt:variant>
        <vt:i4>44</vt:i4>
      </vt:variant>
    </vt:vector>
  </HeadingPairs>
  <TitlesOfParts>
    <vt:vector size="73" baseType="lpstr">
      <vt:lpstr>ヒラギノ角ゴ ProN W6</vt:lpstr>
      <vt:lpstr>Adhesive Nr. Seven Banners</vt:lpstr>
      <vt:lpstr>Wingdings</vt:lpstr>
      <vt:lpstr>ヒラギノ角ゴ ProN W3</vt:lpstr>
      <vt:lpstr>Times New Roman</vt:lpstr>
      <vt:lpstr>Langdon</vt:lpstr>
      <vt:lpstr>Miso</vt:lpstr>
      <vt:lpstr>FontAwesome</vt:lpstr>
      <vt:lpstr>Novecento wide Book</vt:lpstr>
      <vt:lpstr>Veneer extras</vt:lpstr>
      <vt:lpstr>Gill Sans</vt:lpstr>
      <vt:lpstr>Amatic SC Regular</vt:lpstr>
      <vt:lpstr>Consolas</vt:lpstr>
      <vt:lpstr>Heavyweight</vt:lpstr>
      <vt:lpstr>nevis Bold</vt:lpstr>
      <vt:lpstr>Lucida Grande</vt:lpstr>
      <vt:lpstr>Web Symbols</vt:lpstr>
      <vt:lpstr>Cambria Math</vt:lpstr>
      <vt:lpstr>Calibri</vt:lpstr>
      <vt:lpstr>Roboto</vt:lpstr>
      <vt:lpstr>Entypo</vt:lpstr>
      <vt:lpstr>Amatic SC Bold</vt:lpstr>
      <vt:lpstr>Nevis</vt:lpstr>
      <vt:lpstr>Daniel Black</vt:lpstr>
      <vt:lpstr>Veneer extras</vt:lpstr>
      <vt:lpstr>Courier New</vt:lpstr>
      <vt:lpstr>Roboto Bold</vt:lpstr>
      <vt:lpstr>Title &amp; Subtitle </vt:lpstr>
      <vt:lpstr>No Heading Pages</vt:lpstr>
      <vt:lpstr>Tracking Real World Web Performance</vt:lpstr>
      <vt:lpstr>OODA Loop</vt:lpstr>
      <vt:lpstr>Metrics</vt:lpstr>
      <vt:lpstr>mETRICS</vt:lpstr>
      <vt:lpstr>Metrics</vt:lpstr>
      <vt:lpstr>Time To First Byte</vt:lpstr>
      <vt:lpstr>Time To First Byte - details</vt:lpstr>
      <vt:lpstr>Time To Title</vt:lpstr>
      <vt:lpstr>Time To First Paint</vt:lpstr>
      <vt:lpstr>Time To DomContentLoaded</vt:lpstr>
      <vt:lpstr>Time To Load</vt:lpstr>
      <vt:lpstr>Time To XYZ?</vt:lpstr>
      <vt:lpstr>Average vs. Median</vt:lpstr>
      <vt:lpstr>Average vs. Median</vt:lpstr>
      <vt:lpstr>Average vs. Median</vt:lpstr>
      <vt:lpstr>Average vs. Median</vt:lpstr>
      <vt:lpstr>Average vs. Median</vt:lpstr>
      <vt:lpstr>Average vs. Median</vt:lpstr>
      <vt:lpstr>REAL USER METRICS</vt:lpstr>
      <vt:lpstr>Real User Metrics</vt:lpstr>
      <vt:lpstr>Web Performance Working Group</vt:lpstr>
      <vt:lpstr>Navigation Timing</vt:lpstr>
      <vt:lpstr>Navigation Timing</vt:lpstr>
      <vt:lpstr>Navigation Timing</vt:lpstr>
      <vt:lpstr>Resource Timing</vt:lpstr>
      <vt:lpstr>Resource Timing</vt:lpstr>
      <vt:lpstr>YOUR BULLETED LIST</vt:lpstr>
      <vt:lpstr>User Timing</vt:lpstr>
      <vt:lpstr>Beacon</vt:lpstr>
      <vt:lpstr>SYNTHETIC TESTING</vt:lpstr>
      <vt:lpstr>Synthetic Testing</vt:lpstr>
      <vt:lpstr>WebPagetest Locations</vt:lpstr>
      <vt:lpstr>Speed Index</vt:lpstr>
      <vt:lpstr>Speed Index</vt:lpstr>
      <vt:lpstr>Speed Index</vt:lpstr>
      <vt:lpstr>Speed Index</vt:lpstr>
      <vt:lpstr>Speed Index</vt:lpstr>
      <vt:lpstr>Speed Index</vt:lpstr>
      <vt:lpstr>CONTINUOUS IMPROVEMENT</vt:lpstr>
      <vt:lpstr>CI Tools</vt:lpstr>
      <vt:lpstr>What’s Fast Enough?</vt:lpstr>
      <vt:lpstr>PowerPoint Presentation</vt:lpstr>
      <vt:lpstr>Thank you</vt:lpstr>
      <vt:lpstr>Delete me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Tracking Real World Web Perf</dc:title>
  <dc:subject/>
  <dc:creator>Nik Molnar</dc:creator>
  <cp:keywords/>
  <dc:description/>
  <cp:lastModifiedBy>Nik Molnar</cp:lastModifiedBy>
  <cp:revision>1014</cp:revision>
  <dcterms:modified xsi:type="dcterms:W3CDTF">2014-11-26T03:41:26Z</dcterms:modified>
</cp:coreProperties>
</file>